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8" r:id="rId2"/>
  </p:sldMasterIdLst>
  <p:handoutMasterIdLst>
    <p:handoutMasterId r:id="rId13"/>
  </p:handoutMasterIdLst>
  <p:sldIdLst>
    <p:sldId id="267" r:id="rId3"/>
    <p:sldId id="266" r:id="rId4"/>
    <p:sldId id="263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8288000" cy="10287000"/>
  <p:notesSz cx="10287000" cy="18288000"/>
  <p:embeddedFontLst>
    <p:embeddedFont>
      <p:font typeface="Microsoft GothicNeo" panose="020B0500000101010101" pitchFamily="50" charset="-127"/>
      <p:regular r:id="rId14"/>
      <p:bold r:id="rId15"/>
    </p:embeddedFont>
    <p:embeddedFont>
      <p:font typeface="Microsoft GothicNeo Light" panose="020B03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B02245-6F8E-45DE-95B8-0BB296A87890}" v="102" dt="2022-11-22T04:33:31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2" autoAdjust="0"/>
    <p:restoredTop sz="92935" autoAdjust="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42" d="100"/>
          <a:sy n="42" d="100"/>
        </p:scale>
        <p:origin x="43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A6A45C3-EB50-792E-ACD0-ECB9CBFBC6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106E3A-2306-161B-CF99-24FAEE615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82C2E-99EF-4731-BCB7-A1FAB4C35B9C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61B4B-6A63-1986-D0BE-B2E0D94FC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59A50-18F0-CC53-505A-BF2A191BB8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4155D-CCBD-440C-9087-CB6C8A958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6436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5760" userDrawn="1">
          <p15:clr>
            <a:srgbClr val="F26B43"/>
          </p15:clr>
        </p15:guide>
        <p15:guide id="2" pos="324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2DD82EC9-5192-2B86-931D-946DCE8CA9AE}"/>
              </a:ext>
            </a:extLst>
          </p:cNvPr>
          <p:cNvGrpSpPr/>
          <p:nvPr userDrawn="1"/>
        </p:nvGrpSpPr>
        <p:grpSpPr>
          <a:xfrm>
            <a:off x="-12526" y="-114300"/>
            <a:ext cx="18285714" cy="10285714"/>
            <a:chOff x="0" y="0"/>
            <a:chExt cx="18285714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F0159050-7B47-DC63-595F-5654FD70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0" name="Object 19">
            <a:extLst>
              <a:ext uri="{FF2B5EF4-FFF2-40B4-BE49-F238E27FC236}">
                <a16:creationId xmlns:a16="http://schemas.microsoft.com/office/drawing/2014/main" id="{5C044D59-E832-3A88-165F-DB65BDBCBF11}"/>
              </a:ext>
            </a:extLst>
          </p:cNvPr>
          <p:cNvSpPr txBox="1"/>
          <p:nvPr userDrawn="1"/>
        </p:nvSpPr>
        <p:spPr>
          <a:xfrm>
            <a:off x="1371429" y="1567981"/>
            <a:ext cx="9877738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8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 Mad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98E8E356-3681-1AFB-B1E0-0398362732C7}"/>
              </a:ext>
            </a:extLst>
          </p:cNvPr>
          <p:cNvSpPr txBox="1"/>
          <p:nvPr userDrawn="1"/>
        </p:nvSpPr>
        <p:spPr>
          <a:xfrm>
            <a:off x="1463217" y="3940797"/>
            <a:ext cx="9121166" cy="263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슬로건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b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endParaRPr lang="en-US" altLang="ko-KR" sz="2100" kern="0" spc="-100" dirty="0">
              <a:solidFill>
                <a:srgbClr val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sz="2100" kern="0" spc="-100" dirty="0" err="1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홈트의</a:t>
            </a:r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깊이를 더하다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</a:p>
          <a:p>
            <a:endParaRPr lang="en-US" sz="2100" kern="0" spc="-100" dirty="0">
              <a:solidFill>
                <a:srgbClr val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비전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</a:t>
            </a:r>
          </a:p>
          <a:p>
            <a:endParaRPr lang="en-US" sz="2100" kern="0" spc="-100" dirty="0">
              <a:solidFill>
                <a:srgbClr val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Anyone, Anywhere, Anytime </a:t>
            </a:r>
            <a:r>
              <a:rPr 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누구나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어디서나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어느때나 사용 가능함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.</a:t>
            </a:r>
            <a:r>
              <a:rPr 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46" name="그룹 1002">
            <a:extLst>
              <a:ext uri="{FF2B5EF4-FFF2-40B4-BE49-F238E27FC236}">
                <a16:creationId xmlns:a16="http://schemas.microsoft.com/office/drawing/2014/main" id="{093F9BD4-4D2B-C56E-8C73-D86E89FD38A2}"/>
              </a:ext>
            </a:extLst>
          </p:cNvPr>
          <p:cNvGrpSpPr/>
          <p:nvPr userDrawn="1"/>
        </p:nvGrpSpPr>
        <p:grpSpPr>
          <a:xfrm>
            <a:off x="761905" y="1047619"/>
            <a:ext cx="16761905" cy="19048"/>
            <a:chOff x="761905" y="1047619"/>
            <a:chExt cx="16761905" cy="19048"/>
          </a:xfrm>
        </p:grpSpPr>
        <p:pic>
          <p:nvPicPr>
            <p:cNvPr id="47" name="Object 5">
              <a:extLst>
                <a:ext uri="{FF2B5EF4-FFF2-40B4-BE49-F238E27FC236}">
                  <a16:creationId xmlns:a16="http://schemas.microsoft.com/office/drawing/2014/main" id="{FFE9226F-34E3-FA2F-9051-5E6346C7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1047619"/>
              <a:ext cx="16761905" cy="19048"/>
            </a:xfrm>
            <a:prstGeom prst="rect">
              <a:avLst/>
            </a:prstGeom>
          </p:spPr>
        </p:pic>
      </p:grpSp>
      <p:sp>
        <p:nvSpPr>
          <p:cNvPr id="48" name="Object 14">
            <a:extLst>
              <a:ext uri="{FF2B5EF4-FFF2-40B4-BE49-F238E27FC236}">
                <a16:creationId xmlns:a16="http://schemas.microsoft.com/office/drawing/2014/main" id="{3B1C2ED0-68B6-4F46-7C97-27F7F7705DEA}"/>
              </a:ext>
            </a:extLst>
          </p:cNvPr>
          <p:cNvSpPr txBox="1"/>
          <p:nvPr userDrawn="1"/>
        </p:nvSpPr>
        <p:spPr>
          <a:xfrm>
            <a:off x="952381" y="9220741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Ⓒ MAD PT</a:t>
            </a:r>
            <a:endParaRPr lang="en-US" dirty="0"/>
          </a:p>
        </p:txBody>
      </p:sp>
      <p:grpSp>
        <p:nvGrpSpPr>
          <p:cNvPr id="49" name="그룹 1004">
            <a:extLst>
              <a:ext uri="{FF2B5EF4-FFF2-40B4-BE49-F238E27FC236}">
                <a16:creationId xmlns:a16="http://schemas.microsoft.com/office/drawing/2014/main" id="{AA987842-F937-685C-FDE1-2FE042170D86}"/>
              </a:ext>
            </a:extLst>
          </p:cNvPr>
          <p:cNvGrpSpPr/>
          <p:nvPr userDrawn="1"/>
        </p:nvGrpSpPr>
        <p:grpSpPr>
          <a:xfrm>
            <a:off x="761905" y="9093333"/>
            <a:ext cx="16761905" cy="678095"/>
            <a:chOff x="761905" y="9093333"/>
            <a:chExt cx="16761905" cy="678095"/>
          </a:xfrm>
        </p:grpSpPr>
        <p:grpSp>
          <p:nvGrpSpPr>
            <p:cNvPr id="50" name="그룹 1005">
              <a:extLst>
                <a:ext uri="{FF2B5EF4-FFF2-40B4-BE49-F238E27FC236}">
                  <a16:creationId xmlns:a16="http://schemas.microsoft.com/office/drawing/2014/main" id="{BD9F3CF3-78DF-419C-3EAB-D4998B4BA6F0}"/>
                </a:ext>
              </a:extLst>
            </p:cNvPr>
            <p:cNvGrpSpPr/>
            <p:nvPr/>
          </p:nvGrpSpPr>
          <p:grpSpPr>
            <a:xfrm>
              <a:off x="761905" y="9752381"/>
              <a:ext cx="16761905" cy="19048"/>
              <a:chOff x="761905" y="9752381"/>
              <a:chExt cx="16761905" cy="19048"/>
            </a:xfrm>
          </p:grpSpPr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66EB3B91-72C0-DFB7-B332-79B0F7450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1905" y="9752381"/>
                <a:ext cx="16761905" cy="19048"/>
              </a:xfrm>
              <a:prstGeom prst="rect">
                <a:avLst/>
              </a:prstGeom>
            </p:spPr>
          </p:pic>
        </p:grpSp>
        <p:grpSp>
          <p:nvGrpSpPr>
            <p:cNvPr id="51" name="그룹 1006">
              <a:extLst>
                <a:ext uri="{FF2B5EF4-FFF2-40B4-BE49-F238E27FC236}">
                  <a16:creationId xmlns:a16="http://schemas.microsoft.com/office/drawing/2014/main" id="{57108AEB-6D76-20A8-8FC2-A13CD9F9E89D}"/>
                </a:ext>
              </a:extLst>
            </p:cNvPr>
            <p:cNvGrpSpPr/>
            <p:nvPr/>
          </p:nvGrpSpPr>
          <p:grpSpPr>
            <a:xfrm>
              <a:off x="761905" y="9093333"/>
              <a:ext cx="16761905" cy="19048"/>
              <a:chOff x="761905" y="9093333"/>
              <a:chExt cx="16761905" cy="19048"/>
            </a:xfrm>
          </p:grpSpPr>
          <p:pic>
            <p:nvPicPr>
              <p:cNvPr id="52" name="Object 20">
                <a:extLst>
                  <a:ext uri="{FF2B5EF4-FFF2-40B4-BE49-F238E27FC236}">
                    <a16:creationId xmlns:a16="http://schemas.microsoft.com/office/drawing/2014/main" id="{F502DE4B-C7B8-6C9A-8139-80AD5889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1905" y="9093333"/>
                <a:ext cx="16761905" cy="19048"/>
              </a:xfrm>
              <a:prstGeom prst="rect">
                <a:avLst/>
              </a:prstGeom>
            </p:spPr>
          </p:pic>
        </p:grpSp>
      </p:grpSp>
      <p:sp>
        <p:nvSpPr>
          <p:cNvPr id="54" name="Object 16">
            <a:extLst>
              <a:ext uri="{FF2B5EF4-FFF2-40B4-BE49-F238E27FC236}">
                <a16:creationId xmlns:a16="http://schemas.microsoft.com/office/drawing/2014/main" id="{28045C67-46DA-F4E8-B3B7-2A1B567305BE}"/>
              </a:ext>
            </a:extLst>
          </p:cNvPr>
          <p:cNvSpPr txBox="1"/>
          <p:nvPr userDrawn="1"/>
        </p:nvSpPr>
        <p:spPr>
          <a:xfrm>
            <a:off x="6807262" y="628514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2022 SW </a:t>
            </a:r>
            <a:r>
              <a:rPr lang="ko-KR" alt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상상기업</a:t>
            </a:r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9">
            <a:extLst>
              <a:ext uri="{FF2B5EF4-FFF2-40B4-BE49-F238E27FC236}">
                <a16:creationId xmlns:a16="http://schemas.microsoft.com/office/drawing/2014/main" id="{F41DE4CF-CAAA-1AA2-089A-4D4EDBE9E28B}"/>
              </a:ext>
            </a:extLst>
          </p:cNvPr>
          <p:cNvSpPr txBox="1"/>
          <p:nvPr userDrawn="1"/>
        </p:nvSpPr>
        <p:spPr>
          <a:xfrm>
            <a:off x="2514600" y="6890201"/>
            <a:ext cx="48428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 MAD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CB78121C-523B-C6E0-A0B1-99066B737F1B}"/>
              </a:ext>
            </a:extLst>
          </p:cNvPr>
          <p:cNvSpPr txBox="1"/>
          <p:nvPr userDrawn="1"/>
        </p:nvSpPr>
        <p:spPr>
          <a:xfrm>
            <a:off x="4309037" y="7940123"/>
            <a:ext cx="367683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2022.03.25 ~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AF4E9ED5-1071-B5F1-C390-E27146472027}"/>
              </a:ext>
            </a:extLst>
          </p:cNvPr>
          <p:cNvSpPr txBox="1"/>
          <p:nvPr userDrawn="1"/>
        </p:nvSpPr>
        <p:spPr>
          <a:xfrm>
            <a:off x="9345494" y="2577446"/>
            <a:ext cx="1997506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Object 22">
            <a:extLst>
              <a:ext uri="{FF2B5EF4-FFF2-40B4-BE49-F238E27FC236}">
                <a16:creationId xmlns:a16="http://schemas.microsoft.com/office/drawing/2014/main" id="{906ADD53-2DF3-A705-F856-AB07F8F77908}"/>
              </a:ext>
            </a:extLst>
          </p:cNvPr>
          <p:cNvSpPr txBox="1"/>
          <p:nvPr userDrawn="1"/>
        </p:nvSpPr>
        <p:spPr>
          <a:xfrm>
            <a:off x="10983810" y="2633162"/>
            <a:ext cx="88100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관련 세부 내용을 입력하세요. 디자인 컨셉, 주제, 방향 등에 대해 입력하세요. 사용된 폰트는 THE명품고딕,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크기는 19, 행간은 1.5 입니다.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0D0E5D14-A170-F36D-3105-61E8C588CAF0}"/>
              </a:ext>
            </a:extLst>
          </p:cNvPr>
          <p:cNvSpPr txBox="1"/>
          <p:nvPr userDrawn="1"/>
        </p:nvSpPr>
        <p:spPr>
          <a:xfrm>
            <a:off x="9345494" y="4600938"/>
            <a:ext cx="1997506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FFB18EDC-F730-9595-2F5D-96FBC8349378}"/>
              </a:ext>
            </a:extLst>
          </p:cNvPr>
          <p:cNvGrpSpPr/>
          <p:nvPr userDrawn="1"/>
        </p:nvGrpSpPr>
        <p:grpSpPr>
          <a:xfrm>
            <a:off x="9240732" y="2121905"/>
            <a:ext cx="7619048" cy="19048"/>
            <a:chOff x="9240732" y="2121905"/>
            <a:chExt cx="7619048" cy="19048"/>
          </a:xfrm>
        </p:grpSpPr>
        <p:pic>
          <p:nvPicPr>
            <p:cNvPr id="13" name="Object 24">
              <a:extLst>
                <a:ext uri="{FF2B5EF4-FFF2-40B4-BE49-F238E27FC236}">
                  <a16:creationId xmlns:a16="http://schemas.microsoft.com/office/drawing/2014/main" id="{BED6FF60-7C6D-36E4-CC70-0F5875D34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0732" y="2121905"/>
              <a:ext cx="7619048" cy="19048"/>
            </a:xfrm>
            <a:prstGeom prst="rect">
              <a:avLst/>
            </a:prstGeom>
          </p:spPr>
        </p:pic>
      </p:grp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11526BE0-F736-6779-BD32-236CF6407FCA}"/>
              </a:ext>
            </a:extLst>
          </p:cNvPr>
          <p:cNvGrpSpPr/>
          <p:nvPr userDrawn="1"/>
        </p:nvGrpSpPr>
        <p:grpSpPr>
          <a:xfrm>
            <a:off x="9240732" y="4145397"/>
            <a:ext cx="7619048" cy="19048"/>
            <a:chOff x="9240732" y="4145397"/>
            <a:chExt cx="7619048" cy="19048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4220F449-52C4-87A4-A8D8-951864F71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0732" y="4145397"/>
              <a:ext cx="7619048" cy="19048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1302554B-258F-7D47-45F9-02FAAED679D4}"/>
              </a:ext>
            </a:extLst>
          </p:cNvPr>
          <p:cNvGrpSpPr/>
          <p:nvPr userDrawn="1"/>
        </p:nvGrpSpPr>
        <p:grpSpPr>
          <a:xfrm>
            <a:off x="9215627" y="6141166"/>
            <a:ext cx="7619048" cy="19048"/>
            <a:chOff x="9240732" y="6168889"/>
            <a:chExt cx="7619048" cy="19048"/>
          </a:xfrm>
        </p:grpSpPr>
        <p:pic>
          <p:nvPicPr>
            <p:cNvPr id="17" name="Object 30">
              <a:extLst>
                <a:ext uri="{FF2B5EF4-FFF2-40B4-BE49-F238E27FC236}">
                  <a16:creationId xmlns:a16="http://schemas.microsoft.com/office/drawing/2014/main" id="{45DE9715-9C7E-B595-760C-E5CDEE707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0732" y="6168889"/>
              <a:ext cx="7619048" cy="19048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DB6A456D-DACB-83DC-C5E7-3C6748E9B75C}"/>
              </a:ext>
            </a:extLst>
          </p:cNvPr>
          <p:cNvGrpSpPr/>
          <p:nvPr userDrawn="1"/>
        </p:nvGrpSpPr>
        <p:grpSpPr>
          <a:xfrm>
            <a:off x="9240732" y="8144762"/>
            <a:ext cx="7619048" cy="19048"/>
            <a:chOff x="9240732" y="8144762"/>
            <a:chExt cx="7619048" cy="19048"/>
          </a:xfrm>
        </p:grpSpPr>
        <p:pic>
          <p:nvPicPr>
            <p:cNvPr id="19" name="Object 33">
              <a:extLst>
                <a:ext uri="{FF2B5EF4-FFF2-40B4-BE49-F238E27FC236}">
                  <a16:creationId xmlns:a16="http://schemas.microsoft.com/office/drawing/2014/main" id="{017D53F5-6068-15E1-EEA7-DC979FA9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0732" y="8144762"/>
              <a:ext cx="7619048" cy="19048"/>
            </a:xfrm>
            <a:prstGeom prst="rect">
              <a:avLst/>
            </a:prstGeom>
          </p:spPr>
        </p:pic>
      </p:grpSp>
      <p:sp>
        <p:nvSpPr>
          <p:cNvPr id="20" name="Object 36">
            <a:extLst>
              <a:ext uri="{FF2B5EF4-FFF2-40B4-BE49-F238E27FC236}">
                <a16:creationId xmlns:a16="http://schemas.microsoft.com/office/drawing/2014/main" id="{48024B68-687D-CB61-169C-22AE97744F12}"/>
              </a:ext>
            </a:extLst>
          </p:cNvPr>
          <p:cNvSpPr txBox="1"/>
          <p:nvPr userDrawn="1"/>
        </p:nvSpPr>
        <p:spPr>
          <a:xfrm>
            <a:off x="9345494" y="6624430"/>
            <a:ext cx="1997506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03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F860526F-0DF5-3607-88DF-66087C5912F3}"/>
              </a:ext>
            </a:extLst>
          </p:cNvPr>
          <p:cNvGrpSpPr/>
          <p:nvPr userDrawn="1"/>
        </p:nvGrpSpPr>
        <p:grpSpPr>
          <a:xfrm>
            <a:off x="1433492" y="2058141"/>
            <a:ext cx="6666667" cy="4761905"/>
            <a:chOff x="1433492" y="2058141"/>
            <a:chExt cx="6666667" cy="4761905"/>
          </a:xfrm>
        </p:grpSpPr>
        <p:pic>
          <p:nvPicPr>
            <p:cNvPr id="22" name="Object 37">
              <a:extLst>
                <a:ext uri="{FF2B5EF4-FFF2-40B4-BE49-F238E27FC236}">
                  <a16:creationId xmlns:a16="http://schemas.microsoft.com/office/drawing/2014/main" id="{B47F153B-C2B2-5C7F-97B3-E9693828D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492" y="2058141"/>
              <a:ext cx="6666667" cy="4761905"/>
            </a:xfrm>
            <a:prstGeom prst="rect">
              <a:avLst/>
            </a:prstGeom>
          </p:spPr>
        </p:pic>
      </p:grpSp>
      <p:sp>
        <p:nvSpPr>
          <p:cNvPr id="23" name="Object 40">
            <a:extLst>
              <a:ext uri="{FF2B5EF4-FFF2-40B4-BE49-F238E27FC236}">
                <a16:creationId xmlns:a16="http://schemas.microsoft.com/office/drawing/2014/main" id="{9D2F5D2D-1226-718E-65E9-62DB7D0B5F16}"/>
              </a:ext>
            </a:extLst>
          </p:cNvPr>
          <p:cNvSpPr txBox="1"/>
          <p:nvPr userDrawn="1"/>
        </p:nvSpPr>
        <p:spPr>
          <a:xfrm>
            <a:off x="10983810" y="4656690"/>
            <a:ext cx="88100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관련 세부 내용을 입력하세요. 디자인 컨셉, 주제, 방향 등에 대해 입력하세요. 사용된 폰트는 THE명품고딕,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크기는 19, 행간은 1.5 입니다.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41">
            <a:extLst>
              <a:ext uri="{FF2B5EF4-FFF2-40B4-BE49-F238E27FC236}">
                <a16:creationId xmlns:a16="http://schemas.microsoft.com/office/drawing/2014/main" id="{A0110BAC-8C17-46AD-D1E9-7BA5C47809FA}"/>
              </a:ext>
            </a:extLst>
          </p:cNvPr>
          <p:cNvSpPr txBox="1"/>
          <p:nvPr userDrawn="1"/>
        </p:nvSpPr>
        <p:spPr>
          <a:xfrm>
            <a:off x="10983810" y="6680182"/>
            <a:ext cx="88100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관련 세부 내용을 입력하세요. 디자인 컨셉, 주제, 방향 등에 대해 입력하세요. 사용된 폰트는 THE명품고딕,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크기는 19, 행간은 1.5 입니다.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9">
            <a:extLst>
              <a:ext uri="{FF2B5EF4-FFF2-40B4-BE49-F238E27FC236}">
                <a16:creationId xmlns:a16="http://schemas.microsoft.com/office/drawing/2014/main" id="{43B2FC05-85F4-5D81-D7FD-2155E407045B}"/>
              </a:ext>
            </a:extLst>
          </p:cNvPr>
          <p:cNvSpPr txBox="1"/>
          <p:nvPr userDrawn="1"/>
        </p:nvSpPr>
        <p:spPr>
          <a:xfrm>
            <a:off x="1371429" y="1567981"/>
            <a:ext cx="15828571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8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GRAPHIC DESIGN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5096306F-55C2-A398-AA42-42F24F54E4D9}"/>
              </a:ext>
            </a:extLst>
          </p:cNvPr>
          <p:cNvSpPr txBox="1"/>
          <p:nvPr userDrawn="1"/>
        </p:nvSpPr>
        <p:spPr>
          <a:xfrm>
            <a:off x="1444731" y="7423105"/>
            <a:ext cx="38857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내용을 입력하세요.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사용된 폰트는 THE명품고딕, 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크기는 17, 행간은 1.4 입니다.</a:t>
            </a:r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2" name="Object 21">
            <a:extLst>
              <a:ext uri="{FF2B5EF4-FFF2-40B4-BE49-F238E27FC236}">
                <a16:creationId xmlns:a16="http://schemas.microsoft.com/office/drawing/2014/main" id="{56E9ADA1-1234-90AE-2CEA-E6FAE609C1C4}"/>
              </a:ext>
            </a:extLst>
          </p:cNvPr>
          <p:cNvSpPr txBox="1"/>
          <p:nvPr userDrawn="1"/>
        </p:nvSpPr>
        <p:spPr>
          <a:xfrm>
            <a:off x="2343608" y="6703772"/>
            <a:ext cx="313194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Project 01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3" name="그룹 1006">
            <a:extLst>
              <a:ext uri="{FF2B5EF4-FFF2-40B4-BE49-F238E27FC236}">
                <a16:creationId xmlns:a16="http://schemas.microsoft.com/office/drawing/2014/main" id="{47AA1BAD-EBFF-6B34-EB6E-EBAB4D57FCCB}"/>
              </a:ext>
            </a:extLst>
          </p:cNvPr>
          <p:cNvGrpSpPr/>
          <p:nvPr userDrawn="1"/>
        </p:nvGrpSpPr>
        <p:grpSpPr>
          <a:xfrm>
            <a:off x="1959017" y="3580542"/>
            <a:ext cx="2857143" cy="2857143"/>
            <a:chOff x="1959017" y="3580542"/>
            <a:chExt cx="2857143" cy="2857143"/>
          </a:xfrm>
        </p:grpSpPr>
        <p:pic>
          <p:nvPicPr>
            <p:cNvPr id="14" name="Object 22">
              <a:extLst>
                <a:ext uri="{FF2B5EF4-FFF2-40B4-BE49-F238E27FC236}">
                  <a16:creationId xmlns:a16="http://schemas.microsoft.com/office/drawing/2014/main" id="{F484AF3E-5A8D-50BC-3BEE-97F50F52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017" y="3580542"/>
              <a:ext cx="2857143" cy="2857143"/>
            </a:xfrm>
            <a:prstGeom prst="rect">
              <a:avLst/>
            </a:prstGeom>
          </p:spPr>
        </p:pic>
      </p:grpSp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E2CA2026-6ADC-A3DE-FE65-56DFD9501BA1}"/>
              </a:ext>
            </a:extLst>
          </p:cNvPr>
          <p:cNvGrpSpPr/>
          <p:nvPr userDrawn="1"/>
        </p:nvGrpSpPr>
        <p:grpSpPr>
          <a:xfrm>
            <a:off x="9714279" y="5950959"/>
            <a:ext cx="4619048" cy="19048"/>
            <a:chOff x="9714279" y="5950959"/>
            <a:chExt cx="4619048" cy="19048"/>
          </a:xfrm>
        </p:grpSpPr>
        <p:pic>
          <p:nvPicPr>
            <p:cNvPr id="16" name="Object 25">
              <a:extLst>
                <a:ext uri="{FF2B5EF4-FFF2-40B4-BE49-F238E27FC236}">
                  <a16:creationId xmlns:a16="http://schemas.microsoft.com/office/drawing/2014/main" id="{9A486C96-EFA0-72B5-A30B-534B494B1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714279" y="5950959"/>
              <a:ext cx="4619048" cy="19048"/>
            </a:xfrm>
            <a:prstGeom prst="rect">
              <a:avLst/>
            </a:prstGeom>
          </p:spPr>
        </p:pic>
      </p:grp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59C47AE3-6B3D-5A8C-8688-23A645D9899F}"/>
              </a:ext>
            </a:extLst>
          </p:cNvPr>
          <p:cNvGrpSpPr/>
          <p:nvPr userDrawn="1"/>
        </p:nvGrpSpPr>
        <p:grpSpPr>
          <a:xfrm>
            <a:off x="3956803" y="5950959"/>
            <a:ext cx="4619048" cy="19048"/>
            <a:chOff x="3956803" y="5950959"/>
            <a:chExt cx="4619048" cy="19048"/>
          </a:xfrm>
        </p:grpSpPr>
        <p:pic>
          <p:nvPicPr>
            <p:cNvPr id="18" name="Object 28">
              <a:extLst>
                <a:ext uri="{FF2B5EF4-FFF2-40B4-BE49-F238E27FC236}">
                  <a16:creationId xmlns:a16="http://schemas.microsoft.com/office/drawing/2014/main" id="{E2BD99D8-0A93-9803-9CAC-B90D95ED2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956803" y="5950959"/>
              <a:ext cx="4619048" cy="19048"/>
            </a:xfrm>
            <a:prstGeom prst="rect">
              <a:avLst/>
            </a:prstGeom>
          </p:spPr>
        </p:pic>
      </p:grpSp>
      <p:grpSp>
        <p:nvGrpSpPr>
          <p:cNvPr id="19" name="그룹 1009">
            <a:extLst>
              <a:ext uri="{FF2B5EF4-FFF2-40B4-BE49-F238E27FC236}">
                <a16:creationId xmlns:a16="http://schemas.microsoft.com/office/drawing/2014/main" id="{3F7FC006-605F-385E-1C8D-5B0A9DE4474F}"/>
              </a:ext>
            </a:extLst>
          </p:cNvPr>
          <p:cNvGrpSpPr/>
          <p:nvPr userDrawn="1"/>
        </p:nvGrpSpPr>
        <p:grpSpPr>
          <a:xfrm>
            <a:off x="7716493" y="3580542"/>
            <a:ext cx="2857143" cy="2857143"/>
            <a:chOff x="7716493" y="3580542"/>
            <a:chExt cx="2857143" cy="2857143"/>
          </a:xfrm>
        </p:grpSpPr>
        <p:pic>
          <p:nvPicPr>
            <p:cNvPr id="20" name="Object 31">
              <a:extLst>
                <a:ext uri="{FF2B5EF4-FFF2-40B4-BE49-F238E27FC236}">
                  <a16:creationId xmlns:a16="http://schemas.microsoft.com/office/drawing/2014/main" id="{CE0DEE0A-4823-E406-077D-730E1347B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6493" y="3580542"/>
              <a:ext cx="2857143" cy="2857143"/>
            </a:xfrm>
            <a:prstGeom prst="rect">
              <a:avLst/>
            </a:prstGeom>
          </p:spPr>
        </p:pic>
      </p:grpSp>
      <p:sp>
        <p:nvSpPr>
          <p:cNvPr id="21" name="Object 34">
            <a:extLst>
              <a:ext uri="{FF2B5EF4-FFF2-40B4-BE49-F238E27FC236}">
                <a16:creationId xmlns:a16="http://schemas.microsoft.com/office/drawing/2014/main" id="{09E9808E-80B1-ED91-A215-D7D74ADCC236}"/>
              </a:ext>
            </a:extLst>
          </p:cNvPr>
          <p:cNvSpPr txBox="1"/>
          <p:nvPr userDrawn="1"/>
        </p:nvSpPr>
        <p:spPr>
          <a:xfrm>
            <a:off x="8101084" y="6694915"/>
            <a:ext cx="313194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Project 02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Object 35">
            <a:extLst>
              <a:ext uri="{FF2B5EF4-FFF2-40B4-BE49-F238E27FC236}">
                <a16:creationId xmlns:a16="http://schemas.microsoft.com/office/drawing/2014/main" id="{41C846FD-41E8-3C9C-E303-DD63ABAE224F}"/>
              </a:ext>
            </a:extLst>
          </p:cNvPr>
          <p:cNvSpPr txBox="1"/>
          <p:nvPr userDrawn="1"/>
        </p:nvSpPr>
        <p:spPr>
          <a:xfrm>
            <a:off x="7202207" y="7423105"/>
            <a:ext cx="38857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</a:lstStyle>
          <a:p>
            <a:pPr lvl="0"/>
            <a:r>
              <a:rPr lang="en-US" dirty="0"/>
              <a:t>프로젝트 내용을 입력하세요.</a:t>
            </a:r>
          </a:p>
          <a:p>
            <a:pPr lvl="0"/>
            <a:r>
              <a:rPr lang="en-US" dirty="0"/>
              <a:t>사용된 폰트는 THE명품고딕, </a:t>
            </a:r>
          </a:p>
          <a:p>
            <a:pPr lvl="0"/>
            <a:r>
              <a:rPr lang="en-US" dirty="0"/>
              <a:t>크기는 17, 행간은 1.4 입니다.</a:t>
            </a:r>
          </a:p>
        </p:txBody>
      </p:sp>
      <p:grpSp>
        <p:nvGrpSpPr>
          <p:cNvPr id="23" name="그룹 1010">
            <a:extLst>
              <a:ext uri="{FF2B5EF4-FFF2-40B4-BE49-F238E27FC236}">
                <a16:creationId xmlns:a16="http://schemas.microsoft.com/office/drawing/2014/main" id="{7422B1C1-0B68-9D38-0B15-C7DEA78BAC36}"/>
              </a:ext>
            </a:extLst>
          </p:cNvPr>
          <p:cNvGrpSpPr/>
          <p:nvPr userDrawn="1"/>
        </p:nvGrpSpPr>
        <p:grpSpPr>
          <a:xfrm>
            <a:off x="13473969" y="3580542"/>
            <a:ext cx="2857143" cy="2857143"/>
            <a:chOff x="13473969" y="3580542"/>
            <a:chExt cx="2857143" cy="285714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BC00224B-B2C6-94F3-EAC6-E1A80FA8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73969" y="3580542"/>
              <a:ext cx="2857143" cy="2857143"/>
            </a:xfrm>
            <a:prstGeom prst="rect">
              <a:avLst/>
            </a:prstGeom>
          </p:spPr>
        </p:pic>
      </p:grpSp>
      <p:sp>
        <p:nvSpPr>
          <p:cNvPr id="25" name="Object 39">
            <a:extLst>
              <a:ext uri="{FF2B5EF4-FFF2-40B4-BE49-F238E27FC236}">
                <a16:creationId xmlns:a16="http://schemas.microsoft.com/office/drawing/2014/main" id="{F966138B-F390-901A-60B8-037771013EC6}"/>
              </a:ext>
            </a:extLst>
          </p:cNvPr>
          <p:cNvSpPr txBox="1"/>
          <p:nvPr userDrawn="1"/>
        </p:nvSpPr>
        <p:spPr>
          <a:xfrm>
            <a:off x="13858560" y="6689624"/>
            <a:ext cx="313194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Project 03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Object 40">
            <a:extLst>
              <a:ext uri="{FF2B5EF4-FFF2-40B4-BE49-F238E27FC236}">
                <a16:creationId xmlns:a16="http://schemas.microsoft.com/office/drawing/2014/main" id="{505AE8A7-5255-FEFB-7661-3585B8FA2F14}"/>
              </a:ext>
            </a:extLst>
          </p:cNvPr>
          <p:cNvSpPr txBox="1"/>
          <p:nvPr userDrawn="1"/>
        </p:nvSpPr>
        <p:spPr>
          <a:xfrm>
            <a:off x="12959684" y="7423105"/>
            <a:ext cx="38857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</a:lstStyle>
          <a:p>
            <a:pPr lvl="0"/>
            <a:r>
              <a:rPr lang="en-US" dirty="0"/>
              <a:t>프로젝트 내용을 입력하세요.</a:t>
            </a:r>
          </a:p>
          <a:p>
            <a:pPr lvl="0"/>
            <a:r>
              <a:rPr lang="en-US" dirty="0"/>
              <a:t>사용된 폰트는 THE명품고딕, </a:t>
            </a:r>
          </a:p>
          <a:p>
            <a:pPr lvl="0"/>
            <a:r>
              <a:rPr lang="en-US" dirty="0"/>
              <a:t>크기는 17, 행간은 1.4 입니다.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9">
            <a:extLst>
              <a:ext uri="{FF2B5EF4-FFF2-40B4-BE49-F238E27FC236}">
                <a16:creationId xmlns:a16="http://schemas.microsoft.com/office/drawing/2014/main" id="{3EC2A85F-0040-17D5-80D4-53295119FFF2}"/>
              </a:ext>
            </a:extLst>
          </p:cNvPr>
          <p:cNvSpPr txBox="1"/>
          <p:nvPr userDrawn="1"/>
        </p:nvSpPr>
        <p:spPr>
          <a:xfrm>
            <a:off x="7755238" y="1946257"/>
            <a:ext cx="6210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TITLE 03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9BBE8D40-97B9-A83E-71F4-545470103C2B}"/>
              </a:ext>
            </a:extLst>
          </p:cNvPr>
          <p:cNvSpPr txBox="1"/>
          <p:nvPr userDrawn="1"/>
        </p:nvSpPr>
        <p:spPr>
          <a:xfrm>
            <a:off x="7840952" y="2960524"/>
            <a:ext cx="367683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2022.08 - 2022.09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9D77A53A-586B-8371-01BC-70239CACA820}"/>
              </a:ext>
            </a:extLst>
          </p:cNvPr>
          <p:cNvGrpSpPr/>
          <p:nvPr userDrawn="1"/>
        </p:nvGrpSpPr>
        <p:grpSpPr>
          <a:xfrm>
            <a:off x="1423968" y="1980952"/>
            <a:ext cx="4914286" cy="6323810"/>
            <a:chOff x="1423968" y="1980952"/>
            <a:chExt cx="4914286" cy="6323810"/>
          </a:xfrm>
        </p:grpSpPr>
        <p:pic>
          <p:nvPicPr>
            <p:cNvPr id="9" name="Object 21">
              <a:extLst>
                <a:ext uri="{FF2B5EF4-FFF2-40B4-BE49-F238E27FC236}">
                  <a16:creationId xmlns:a16="http://schemas.microsoft.com/office/drawing/2014/main" id="{DCD5EE25-29FD-1CF8-04EA-1A5B891BA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968" y="1980952"/>
              <a:ext cx="4914286" cy="6323810"/>
            </a:xfrm>
            <a:prstGeom prst="rect">
              <a:avLst/>
            </a:prstGeom>
          </p:spPr>
        </p:pic>
      </p:grp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684D7CF1-6DE5-1E81-9C3D-12C31CCAF9E0}"/>
              </a:ext>
            </a:extLst>
          </p:cNvPr>
          <p:cNvGrpSpPr/>
          <p:nvPr userDrawn="1"/>
        </p:nvGrpSpPr>
        <p:grpSpPr>
          <a:xfrm>
            <a:off x="3932460" y="5133333"/>
            <a:ext cx="6323810" cy="19048"/>
            <a:chOff x="3932460" y="5133333"/>
            <a:chExt cx="6323810" cy="19048"/>
          </a:xfrm>
        </p:grpSpPr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24857C4D-803A-E99C-FA33-381E6E47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932460" y="5133333"/>
              <a:ext cx="6323810" cy="19048"/>
            </a:xfrm>
            <a:prstGeom prst="rect">
              <a:avLst/>
            </a:prstGeom>
          </p:spPr>
        </p:pic>
      </p:grpSp>
      <p:grpSp>
        <p:nvGrpSpPr>
          <p:cNvPr id="12" name="그룹 1008">
            <a:extLst>
              <a:ext uri="{FF2B5EF4-FFF2-40B4-BE49-F238E27FC236}">
                <a16:creationId xmlns:a16="http://schemas.microsoft.com/office/drawing/2014/main" id="{533DC9E2-8B44-7B91-DC12-66D831723B51}"/>
              </a:ext>
            </a:extLst>
          </p:cNvPr>
          <p:cNvGrpSpPr/>
          <p:nvPr userDrawn="1"/>
        </p:nvGrpSpPr>
        <p:grpSpPr>
          <a:xfrm>
            <a:off x="7840952" y="5704762"/>
            <a:ext cx="2885714" cy="2600000"/>
            <a:chOff x="7840952" y="5704762"/>
            <a:chExt cx="2885714" cy="2600000"/>
          </a:xfrm>
        </p:grpSpPr>
        <p:pic>
          <p:nvPicPr>
            <p:cNvPr id="13" name="Object 28">
              <a:extLst>
                <a:ext uri="{FF2B5EF4-FFF2-40B4-BE49-F238E27FC236}">
                  <a16:creationId xmlns:a16="http://schemas.microsoft.com/office/drawing/2014/main" id="{E6AE0C93-205C-83E8-747B-783D71909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0952" y="5704762"/>
              <a:ext cx="2885714" cy="2600000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A2BD7708-FF70-753F-04C8-04D5EF8BE8D0}"/>
              </a:ext>
            </a:extLst>
          </p:cNvPr>
          <p:cNvGrpSpPr/>
          <p:nvPr userDrawn="1"/>
        </p:nvGrpSpPr>
        <p:grpSpPr>
          <a:xfrm>
            <a:off x="13970423" y="5704762"/>
            <a:ext cx="2885714" cy="2600000"/>
            <a:chOff x="13970423" y="5704762"/>
            <a:chExt cx="2885714" cy="2600000"/>
          </a:xfrm>
        </p:grpSpPr>
        <p:pic>
          <p:nvPicPr>
            <p:cNvPr id="15" name="Object 31">
              <a:extLst>
                <a:ext uri="{FF2B5EF4-FFF2-40B4-BE49-F238E27FC236}">
                  <a16:creationId xmlns:a16="http://schemas.microsoft.com/office/drawing/2014/main" id="{91BF612D-1B5A-5E95-67FB-FE7D7077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70423" y="5704762"/>
              <a:ext cx="2885714" cy="2600000"/>
            </a:xfrm>
            <a:prstGeom prst="rect">
              <a:avLst/>
            </a:prstGeom>
          </p:spPr>
        </p:pic>
      </p:grpSp>
      <p:grpSp>
        <p:nvGrpSpPr>
          <p:cNvPr id="16" name="그룹 1010">
            <a:extLst>
              <a:ext uri="{FF2B5EF4-FFF2-40B4-BE49-F238E27FC236}">
                <a16:creationId xmlns:a16="http://schemas.microsoft.com/office/drawing/2014/main" id="{0CDE8C8C-E888-0650-34BE-A81DA7A50ECB}"/>
              </a:ext>
            </a:extLst>
          </p:cNvPr>
          <p:cNvGrpSpPr/>
          <p:nvPr userDrawn="1"/>
        </p:nvGrpSpPr>
        <p:grpSpPr>
          <a:xfrm>
            <a:off x="10905688" y="5704762"/>
            <a:ext cx="2885714" cy="2600000"/>
            <a:chOff x="10905688" y="5704762"/>
            <a:chExt cx="2885714" cy="2600000"/>
          </a:xfrm>
        </p:grpSpPr>
        <p:pic>
          <p:nvPicPr>
            <p:cNvPr id="17" name="Object 34">
              <a:extLst>
                <a:ext uri="{FF2B5EF4-FFF2-40B4-BE49-F238E27FC236}">
                  <a16:creationId xmlns:a16="http://schemas.microsoft.com/office/drawing/2014/main" id="{DC2FC10C-89B2-A342-DCE6-4AAE60C8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5688" y="5704762"/>
              <a:ext cx="2885714" cy="2600000"/>
            </a:xfrm>
            <a:prstGeom prst="rect">
              <a:avLst/>
            </a:prstGeom>
          </p:spPr>
        </p:pic>
      </p:grpSp>
      <p:sp>
        <p:nvSpPr>
          <p:cNvPr id="18" name="Object 27">
            <a:extLst>
              <a:ext uri="{FF2B5EF4-FFF2-40B4-BE49-F238E27FC236}">
                <a16:creationId xmlns:a16="http://schemas.microsoft.com/office/drawing/2014/main" id="{C1CDA695-9870-2822-67F3-61A899864F30}"/>
              </a:ext>
            </a:extLst>
          </p:cNvPr>
          <p:cNvSpPr txBox="1"/>
          <p:nvPr userDrawn="1"/>
        </p:nvSpPr>
        <p:spPr>
          <a:xfrm>
            <a:off x="7840952" y="3756010"/>
            <a:ext cx="13273571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관련 세부 내용을 입력하세요. 디자인 컨셉, 주제, 방향 등에 대해 입력하세요.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사용된 폰트는 THE명품고딕, 크기는 19, 행간은 1.5 입니다. 사용된 폰트는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THE명품고딕, 크기는 19, 행간은 1.5 입니다.</a:t>
            </a:r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2DD82EC9-5192-2B86-931D-946DCE8CA9AE}"/>
              </a:ext>
            </a:extLst>
          </p:cNvPr>
          <p:cNvGrpSpPr/>
          <p:nvPr userDrawn="1"/>
        </p:nvGrpSpPr>
        <p:grpSpPr>
          <a:xfrm>
            <a:off x="-12526" y="-114300"/>
            <a:ext cx="18285714" cy="10285714"/>
            <a:chOff x="0" y="0"/>
            <a:chExt cx="18285714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F0159050-7B47-DC63-595F-5654FD70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0" name="Object 19">
            <a:extLst>
              <a:ext uri="{FF2B5EF4-FFF2-40B4-BE49-F238E27FC236}">
                <a16:creationId xmlns:a16="http://schemas.microsoft.com/office/drawing/2014/main" id="{5C044D59-E832-3A88-165F-DB65BDBCBF11}"/>
              </a:ext>
            </a:extLst>
          </p:cNvPr>
          <p:cNvSpPr txBox="1"/>
          <p:nvPr userDrawn="1"/>
        </p:nvSpPr>
        <p:spPr>
          <a:xfrm>
            <a:off x="1371429" y="1567981"/>
            <a:ext cx="9877738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8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 Mad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98E8E356-3681-1AFB-B1E0-0398362732C7}"/>
              </a:ext>
            </a:extLst>
          </p:cNvPr>
          <p:cNvSpPr txBox="1"/>
          <p:nvPr userDrawn="1"/>
        </p:nvSpPr>
        <p:spPr>
          <a:xfrm>
            <a:off x="1463217" y="3940797"/>
            <a:ext cx="9121166" cy="263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슬로건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</a:t>
            </a:r>
            <a:b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</a:br>
            <a:endParaRPr lang="en-US" altLang="ko-KR" sz="2100" kern="0" spc="-100" dirty="0">
              <a:solidFill>
                <a:srgbClr val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sz="2100" kern="0" spc="-100" dirty="0" err="1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홈트의</a:t>
            </a:r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깊이를 더하다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</a:t>
            </a:r>
          </a:p>
          <a:p>
            <a:endParaRPr lang="en-US" sz="2100" kern="0" spc="-100" dirty="0">
              <a:solidFill>
                <a:srgbClr val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비전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</a:t>
            </a:r>
          </a:p>
          <a:p>
            <a:endParaRPr lang="en-US" sz="2100" kern="0" spc="-100" dirty="0">
              <a:solidFill>
                <a:srgbClr val="000000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r>
              <a:rPr 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Anyone, Anywhere, Anytime </a:t>
            </a:r>
            <a:r>
              <a:rPr 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누구나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어디서나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어느때나 사용 가능함</a:t>
            </a:r>
            <a:r>
              <a:rPr lang="en-US" altLang="ko-KR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  <a:sym typeface="Wingdings" panose="05000000000000000000" pitchFamily="2" charset="2"/>
              </a:rPr>
              <a:t>.</a:t>
            </a:r>
            <a:r>
              <a:rPr lang="en-US" sz="21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</a:p>
          <a:p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43" name="그룹 1021">
            <a:extLst>
              <a:ext uri="{FF2B5EF4-FFF2-40B4-BE49-F238E27FC236}">
                <a16:creationId xmlns:a16="http://schemas.microsoft.com/office/drawing/2014/main" id="{A1381B1A-2C04-635D-9081-CECCB8019FB5}"/>
              </a:ext>
            </a:extLst>
          </p:cNvPr>
          <p:cNvGrpSpPr/>
          <p:nvPr userDrawn="1"/>
        </p:nvGrpSpPr>
        <p:grpSpPr>
          <a:xfrm>
            <a:off x="10476190" y="1940003"/>
            <a:ext cx="6380952" cy="6380952"/>
            <a:chOff x="10476190" y="1940003"/>
            <a:chExt cx="6380952" cy="6380952"/>
          </a:xfrm>
        </p:grpSpPr>
        <p:pic>
          <p:nvPicPr>
            <p:cNvPr id="44" name="Object 67">
              <a:extLst>
                <a:ext uri="{FF2B5EF4-FFF2-40B4-BE49-F238E27FC236}">
                  <a16:creationId xmlns:a16="http://schemas.microsoft.com/office/drawing/2014/main" id="{587FABE0-EEDB-7DDF-9A29-F0E6FE900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0" y="1940003"/>
              <a:ext cx="6380952" cy="6380952"/>
            </a:xfrm>
            <a:prstGeom prst="rect">
              <a:avLst/>
            </a:prstGeom>
          </p:spPr>
        </p:pic>
      </p:grpSp>
      <p:grpSp>
        <p:nvGrpSpPr>
          <p:cNvPr id="46" name="그룹 1002">
            <a:extLst>
              <a:ext uri="{FF2B5EF4-FFF2-40B4-BE49-F238E27FC236}">
                <a16:creationId xmlns:a16="http://schemas.microsoft.com/office/drawing/2014/main" id="{093F9BD4-4D2B-C56E-8C73-D86E89FD38A2}"/>
              </a:ext>
            </a:extLst>
          </p:cNvPr>
          <p:cNvGrpSpPr/>
          <p:nvPr userDrawn="1"/>
        </p:nvGrpSpPr>
        <p:grpSpPr>
          <a:xfrm>
            <a:off x="761905" y="1047619"/>
            <a:ext cx="16761905" cy="19048"/>
            <a:chOff x="761905" y="1047619"/>
            <a:chExt cx="16761905" cy="19048"/>
          </a:xfrm>
        </p:grpSpPr>
        <p:pic>
          <p:nvPicPr>
            <p:cNvPr id="47" name="Object 5">
              <a:extLst>
                <a:ext uri="{FF2B5EF4-FFF2-40B4-BE49-F238E27FC236}">
                  <a16:creationId xmlns:a16="http://schemas.microsoft.com/office/drawing/2014/main" id="{FFE9226F-34E3-FA2F-9051-5E6346C7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1047619"/>
              <a:ext cx="16761905" cy="19048"/>
            </a:xfrm>
            <a:prstGeom prst="rect">
              <a:avLst/>
            </a:prstGeom>
          </p:spPr>
        </p:pic>
      </p:grpSp>
      <p:sp>
        <p:nvSpPr>
          <p:cNvPr id="48" name="Object 14">
            <a:extLst>
              <a:ext uri="{FF2B5EF4-FFF2-40B4-BE49-F238E27FC236}">
                <a16:creationId xmlns:a16="http://schemas.microsoft.com/office/drawing/2014/main" id="{3B1C2ED0-68B6-4F46-7C97-27F7F7705DEA}"/>
              </a:ext>
            </a:extLst>
          </p:cNvPr>
          <p:cNvSpPr txBox="1"/>
          <p:nvPr userDrawn="1"/>
        </p:nvSpPr>
        <p:spPr>
          <a:xfrm>
            <a:off x="952381" y="9220741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Ⓒ MAD PT</a:t>
            </a:r>
            <a:endParaRPr lang="en-US" dirty="0"/>
          </a:p>
        </p:txBody>
      </p:sp>
      <p:grpSp>
        <p:nvGrpSpPr>
          <p:cNvPr id="49" name="그룹 1004">
            <a:extLst>
              <a:ext uri="{FF2B5EF4-FFF2-40B4-BE49-F238E27FC236}">
                <a16:creationId xmlns:a16="http://schemas.microsoft.com/office/drawing/2014/main" id="{AA987842-F937-685C-FDE1-2FE042170D86}"/>
              </a:ext>
            </a:extLst>
          </p:cNvPr>
          <p:cNvGrpSpPr/>
          <p:nvPr userDrawn="1"/>
        </p:nvGrpSpPr>
        <p:grpSpPr>
          <a:xfrm>
            <a:off x="761905" y="9093333"/>
            <a:ext cx="16761905" cy="678095"/>
            <a:chOff x="761905" y="9093333"/>
            <a:chExt cx="16761905" cy="678095"/>
          </a:xfrm>
        </p:grpSpPr>
        <p:grpSp>
          <p:nvGrpSpPr>
            <p:cNvPr id="50" name="그룹 1005">
              <a:extLst>
                <a:ext uri="{FF2B5EF4-FFF2-40B4-BE49-F238E27FC236}">
                  <a16:creationId xmlns:a16="http://schemas.microsoft.com/office/drawing/2014/main" id="{BD9F3CF3-78DF-419C-3EAB-D4998B4BA6F0}"/>
                </a:ext>
              </a:extLst>
            </p:cNvPr>
            <p:cNvGrpSpPr/>
            <p:nvPr/>
          </p:nvGrpSpPr>
          <p:grpSpPr>
            <a:xfrm>
              <a:off x="761905" y="9752381"/>
              <a:ext cx="16761905" cy="19048"/>
              <a:chOff x="761905" y="9752381"/>
              <a:chExt cx="16761905" cy="19048"/>
            </a:xfrm>
          </p:grpSpPr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66EB3B91-72C0-DFB7-B332-79B0F7450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1905" y="9752381"/>
                <a:ext cx="16761905" cy="19048"/>
              </a:xfrm>
              <a:prstGeom prst="rect">
                <a:avLst/>
              </a:prstGeom>
            </p:spPr>
          </p:pic>
        </p:grpSp>
        <p:grpSp>
          <p:nvGrpSpPr>
            <p:cNvPr id="51" name="그룹 1006">
              <a:extLst>
                <a:ext uri="{FF2B5EF4-FFF2-40B4-BE49-F238E27FC236}">
                  <a16:creationId xmlns:a16="http://schemas.microsoft.com/office/drawing/2014/main" id="{57108AEB-6D76-20A8-8FC2-A13CD9F9E89D}"/>
                </a:ext>
              </a:extLst>
            </p:cNvPr>
            <p:cNvGrpSpPr/>
            <p:nvPr/>
          </p:nvGrpSpPr>
          <p:grpSpPr>
            <a:xfrm>
              <a:off x="761905" y="9093333"/>
              <a:ext cx="16761905" cy="19048"/>
              <a:chOff x="761905" y="9093333"/>
              <a:chExt cx="16761905" cy="19048"/>
            </a:xfrm>
          </p:grpSpPr>
          <p:pic>
            <p:nvPicPr>
              <p:cNvPr id="52" name="Object 20">
                <a:extLst>
                  <a:ext uri="{FF2B5EF4-FFF2-40B4-BE49-F238E27FC236}">
                    <a16:creationId xmlns:a16="http://schemas.microsoft.com/office/drawing/2014/main" id="{F502DE4B-C7B8-6C9A-8139-80AD5889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1905" y="9093333"/>
                <a:ext cx="16761905" cy="19048"/>
              </a:xfrm>
              <a:prstGeom prst="rect">
                <a:avLst/>
              </a:prstGeom>
            </p:spPr>
          </p:pic>
        </p:grpSp>
      </p:grpSp>
      <p:sp>
        <p:nvSpPr>
          <p:cNvPr id="54" name="Object 16">
            <a:extLst>
              <a:ext uri="{FF2B5EF4-FFF2-40B4-BE49-F238E27FC236}">
                <a16:creationId xmlns:a16="http://schemas.microsoft.com/office/drawing/2014/main" id="{28045C67-46DA-F4E8-B3B7-2A1B567305BE}"/>
              </a:ext>
            </a:extLst>
          </p:cNvPr>
          <p:cNvSpPr txBox="1"/>
          <p:nvPr userDrawn="1"/>
        </p:nvSpPr>
        <p:spPr>
          <a:xfrm>
            <a:off x="6807262" y="628514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2022 SW </a:t>
            </a:r>
            <a:r>
              <a:rPr lang="ko-KR" alt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상상기업</a:t>
            </a:r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342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8915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9DF6-B866-674D-5947-6022408AA644}"/>
              </a:ext>
            </a:extLst>
          </p:cNvPr>
          <p:cNvSpPr txBox="1"/>
          <p:nvPr userDrawn="1"/>
        </p:nvSpPr>
        <p:spPr>
          <a:xfrm>
            <a:off x="647700" y="2705100"/>
            <a:ext cx="1699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AI </a:t>
            </a:r>
            <a:r>
              <a:rPr lang="ko-KR" altLang="en-US" dirty="0"/>
              <a:t>트레이너와 함께하는 </a:t>
            </a:r>
            <a:r>
              <a:rPr lang="ko-KR" altLang="en-US" dirty="0" err="1"/>
              <a:t>홈트레이닝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트레이너들과 회원 간 소통이 가능한 플랫폼</a:t>
            </a:r>
            <a:r>
              <a:rPr lang="en-US" altLang="ko-KR" dirty="0"/>
              <a:t>, </a:t>
            </a:r>
            <a:r>
              <a:rPr lang="ko-KR" altLang="en-US" dirty="0"/>
              <a:t>일명 </a:t>
            </a:r>
            <a:r>
              <a:rPr lang="en-US" altLang="ko-KR" dirty="0"/>
              <a:t>“</a:t>
            </a:r>
            <a:r>
              <a:rPr lang="ko-KR" altLang="en-US" dirty="0"/>
              <a:t>트레이너 모드</a:t>
            </a:r>
            <a:r>
              <a:rPr lang="en-US" altLang="ko-KR" dirty="0"/>
              <a:t>”</a:t>
            </a:r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식단 및 커뮤니티 등</a:t>
            </a:r>
            <a:r>
              <a:rPr lang="en-US" altLang="ko-KR" dirty="0"/>
              <a:t> </a:t>
            </a:r>
            <a:r>
              <a:rPr lang="ko-KR" altLang="en-US" dirty="0"/>
              <a:t>헬스케어를 위한 종합 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52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8915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9DF6-B866-674D-5947-6022408AA644}"/>
              </a:ext>
            </a:extLst>
          </p:cNvPr>
          <p:cNvSpPr txBox="1"/>
          <p:nvPr userDrawn="1"/>
        </p:nvSpPr>
        <p:spPr>
          <a:xfrm>
            <a:off x="647700" y="2705100"/>
            <a:ext cx="1699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AI </a:t>
            </a:r>
            <a:r>
              <a:rPr lang="ko-KR" altLang="en-US" dirty="0"/>
              <a:t>트레이너와 함께하는 </a:t>
            </a:r>
            <a:r>
              <a:rPr lang="ko-KR" altLang="en-US" dirty="0" err="1"/>
              <a:t>홈트레이닝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트레이너들과 회원 간 소통이 가능한 플랫폼</a:t>
            </a:r>
            <a:r>
              <a:rPr lang="en-US" altLang="ko-KR" dirty="0"/>
              <a:t>, </a:t>
            </a:r>
            <a:r>
              <a:rPr lang="ko-KR" altLang="en-US" dirty="0"/>
              <a:t>일명 </a:t>
            </a:r>
            <a:r>
              <a:rPr lang="en-US" altLang="ko-KR" dirty="0"/>
              <a:t>“</a:t>
            </a:r>
            <a:r>
              <a:rPr lang="ko-KR" altLang="en-US" dirty="0"/>
              <a:t>트레이너 모드</a:t>
            </a:r>
            <a:r>
              <a:rPr lang="en-US" altLang="ko-KR" dirty="0"/>
              <a:t>”</a:t>
            </a:r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식단 및 커뮤니티 등</a:t>
            </a:r>
            <a:r>
              <a:rPr lang="en-US" altLang="ko-KR" dirty="0"/>
              <a:t> </a:t>
            </a:r>
            <a:r>
              <a:rPr lang="ko-KR" altLang="en-US" dirty="0"/>
              <a:t>헬스케어를 위한 종합 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 </a:t>
            </a:r>
            <a:r>
              <a:rPr lang="en-US" altLang="ko-KR" dirty="0"/>
              <a:t>– AI </a:t>
            </a:r>
            <a:r>
              <a:rPr lang="ko-KR" altLang="en-US" dirty="0"/>
              <a:t>트레이너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9DF6-B866-674D-5947-6022408AA644}"/>
              </a:ext>
            </a:extLst>
          </p:cNvPr>
          <p:cNvSpPr txBox="1"/>
          <p:nvPr userDrawn="1"/>
        </p:nvSpPr>
        <p:spPr>
          <a:xfrm>
            <a:off x="647700" y="2705100"/>
            <a:ext cx="8191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err="1">
                <a:solidFill>
                  <a:schemeClr val="tx1"/>
                </a:solidFill>
              </a:rPr>
              <a:t>MoveNet</a:t>
            </a:r>
            <a:r>
              <a:rPr lang="ko-KR" altLang="en-US" sz="1800" dirty="0">
                <a:solidFill>
                  <a:schemeClr val="tx1"/>
                </a:solidFill>
              </a:rPr>
              <a:t>을 활용한 인체의 주요한 관절 부위에 대해서 빠른 탐지를 진행함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err="1">
                <a:solidFill>
                  <a:schemeClr val="tx1"/>
                </a:solidFill>
              </a:rPr>
              <a:t>MoveNet</a:t>
            </a:r>
            <a:r>
              <a:rPr lang="ko-KR" altLang="en-US" sz="1800" dirty="0">
                <a:solidFill>
                  <a:schemeClr val="tx1"/>
                </a:solidFill>
              </a:rPr>
              <a:t>의 결과인 </a:t>
            </a:r>
            <a:r>
              <a:rPr lang="en-US" altLang="ko-KR" sz="1800" dirty="0">
                <a:solidFill>
                  <a:schemeClr val="tx1"/>
                </a:solidFill>
              </a:rPr>
              <a:t>17</a:t>
            </a:r>
            <a:r>
              <a:rPr lang="ko-KR" altLang="en-US" sz="1800" dirty="0">
                <a:solidFill>
                  <a:schemeClr val="tx1"/>
                </a:solidFill>
              </a:rPr>
              <a:t>개의 키포인트를 활용함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각 운동 별 정확한 자세를 분석하여 운동의 핵심 포인트 포착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사용자의 자세를 분석하여 정확한 자세에 얼마나 유사하게 운동을 했는지 분석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사용자의 자세와 정확한 자세의 틀린 부분을 리턴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5A6207-84C4-8056-88F8-BC55034A9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00" y="3009900"/>
            <a:ext cx="8694791" cy="5080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58F4C-4EC1-5FA8-0A90-B4C8C28402A1}"/>
              </a:ext>
            </a:extLst>
          </p:cNvPr>
          <p:cNvSpPr txBox="1"/>
          <p:nvPr userDrawn="1"/>
        </p:nvSpPr>
        <p:spPr>
          <a:xfrm>
            <a:off x="10515600" y="8386376"/>
            <a:ext cx="6694654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ko-KR" altLang="en-US" sz="1600" dirty="0">
                <a:solidFill>
                  <a:schemeClr val="tx1"/>
                </a:solidFill>
              </a:rPr>
              <a:t>그림 </a:t>
            </a:r>
            <a:r>
              <a:rPr lang="en-US" altLang="ko-KR" sz="1600" dirty="0">
                <a:solidFill>
                  <a:schemeClr val="tx1"/>
                </a:solidFill>
              </a:rPr>
              <a:t>1]</a:t>
            </a:r>
            <a:r>
              <a:rPr lang="ko-KR" altLang="en-US" sz="1600" dirty="0">
                <a:solidFill>
                  <a:schemeClr val="tx1"/>
                </a:solidFill>
              </a:rPr>
              <a:t> 운동 자세 비교 알고리즘 흐름도</a:t>
            </a:r>
          </a:p>
        </p:txBody>
      </p:sp>
    </p:spTree>
    <p:extLst>
      <p:ext uri="{BB962C8B-B14F-4D97-AF65-F5344CB8AC3E}">
        <p14:creationId xmlns:p14="http://schemas.microsoft.com/office/powerpoint/2010/main" val="2581696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 </a:t>
            </a:r>
            <a:r>
              <a:rPr lang="en-US" altLang="ko-KR" dirty="0"/>
              <a:t>– AI </a:t>
            </a:r>
            <a:r>
              <a:rPr lang="ko-KR" altLang="en-US" dirty="0"/>
              <a:t>트레이너 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C6004-1026-F4C7-799D-BD585F235B0E}"/>
              </a:ext>
            </a:extLst>
          </p:cNvPr>
          <p:cNvSpPr txBox="1"/>
          <p:nvPr userDrawn="1"/>
        </p:nvSpPr>
        <p:spPr>
          <a:xfrm>
            <a:off x="5791200" y="4229100"/>
            <a:ext cx="8191500" cy="13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sz="5000" dirty="0">
                <a:solidFill>
                  <a:schemeClr val="tx1"/>
                </a:solidFill>
              </a:rPr>
              <a:t>시연 영상 첨부 예정</a:t>
            </a:r>
            <a:endParaRPr lang="en-US" altLang="ko-KR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65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 </a:t>
            </a:r>
            <a:r>
              <a:rPr lang="en-US" altLang="ko-KR" dirty="0"/>
              <a:t>– </a:t>
            </a:r>
            <a:r>
              <a:rPr lang="ko-KR" altLang="en-US" dirty="0"/>
              <a:t>트레이너 모드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33ACB-7A92-ECD4-BDE0-BE70F830D197}"/>
              </a:ext>
            </a:extLst>
          </p:cNvPr>
          <p:cNvSpPr txBox="1"/>
          <p:nvPr userDrawn="1"/>
        </p:nvSpPr>
        <p:spPr>
          <a:xfrm>
            <a:off x="682668" y="2240072"/>
            <a:ext cx="16005132" cy="11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/>
              <a:t>트레이너 모드의 채팅 기능을 통해서 </a:t>
            </a:r>
            <a:r>
              <a:rPr lang="ko-KR" altLang="en-US" sz="1800" dirty="0">
                <a:solidFill>
                  <a:schemeClr val="tx1"/>
                </a:solidFill>
              </a:rPr>
              <a:t>트레이너와 회원 간 소통이 원활하게끔 도와 줌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트레이너가 담당하는 회원들의 운동량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식단 정보 등 입력된 데이터를 세부적으로 확인하여 상태를 모니터링하고 관리할 수 있음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056EF-FAAC-6036-7355-17BE78583AD9}"/>
              </a:ext>
            </a:extLst>
          </p:cNvPr>
          <p:cNvSpPr txBox="1"/>
          <p:nvPr userDrawn="1"/>
        </p:nvSpPr>
        <p:spPr>
          <a:xfrm>
            <a:off x="5943600" y="4735895"/>
            <a:ext cx="8191500" cy="13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sz="5000" dirty="0">
                <a:solidFill>
                  <a:schemeClr val="tx1"/>
                </a:solidFill>
              </a:rPr>
              <a:t>어플 </a:t>
            </a:r>
            <a:r>
              <a:rPr lang="en-US" altLang="ko-KR" sz="5000" dirty="0">
                <a:solidFill>
                  <a:schemeClr val="tx1"/>
                </a:solidFill>
              </a:rPr>
              <a:t>UI</a:t>
            </a:r>
            <a:r>
              <a:rPr lang="ko-KR" altLang="en-US" sz="5000" dirty="0">
                <a:solidFill>
                  <a:schemeClr val="tx1"/>
                </a:solidFill>
              </a:rPr>
              <a:t> 사진 첨부 예정</a:t>
            </a:r>
            <a:endParaRPr lang="en-US" altLang="ko-KR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9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 </a:t>
            </a:r>
            <a:r>
              <a:rPr lang="en-US" altLang="ko-KR" dirty="0"/>
              <a:t>– AII in ONE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33ACB-7A92-ECD4-BDE0-BE70F830D197}"/>
              </a:ext>
            </a:extLst>
          </p:cNvPr>
          <p:cNvSpPr txBox="1"/>
          <p:nvPr userDrawn="1"/>
        </p:nvSpPr>
        <p:spPr>
          <a:xfrm>
            <a:off x="682668" y="2240072"/>
            <a:ext cx="16005132" cy="222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/>
              <a:t>식단</a:t>
            </a:r>
            <a:endParaRPr lang="en-US" altLang="ko-KR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/>
              <a:t>커뮤니티</a:t>
            </a:r>
            <a:endParaRPr lang="en-US" altLang="ko-KR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 err="1"/>
              <a:t>챌린지</a:t>
            </a:r>
            <a:endParaRPr lang="en-US" altLang="ko-KR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/>
              <a:t>소셜 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056EF-FAAC-6036-7355-17BE78583AD9}"/>
              </a:ext>
            </a:extLst>
          </p:cNvPr>
          <p:cNvSpPr txBox="1"/>
          <p:nvPr userDrawn="1"/>
        </p:nvSpPr>
        <p:spPr>
          <a:xfrm>
            <a:off x="5943600" y="4735895"/>
            <a:ext cx="8191500" cy="13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sz="5000" dirty="0">
                <a:solidFill>
                  <a:schemeClr val="tx1"/>
                </a:solidFill>
              </a:rPr>
              <a:t>어플 </a:t>
            </a:r>
            <a:r>
              <a:rPr lang="en-US" altLang="ko-KR" sz="5000" dirty="0">
                <a:solidFill>
                  <a:schemeClr val="tx1"/>
                </a:solidFill>
              </a:rPr>
              <a:t>UI</a:t>
            </a:r>
            <a:r>
              <a:rPr lang="ko-KR" altLang="en-US" sz="5000" dirty="0">
                <a:solidFill>
                  <a:schemeClr val="tx1"/>
                </a:solidFill>
              </a:rPr>
              <a:t> 사진 첨부 예정</a:t>
            </a:r>
            <a:endParaRPr lang="en-US" altLang="ko-KR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706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ko-KR" altLang="en-US" dirty="0"/>
              <a:t>향후 발전 가능성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C58DC-BE09-6B43-5076-E39B6B085A96}"/>
              </a:ext>
            </a:extLst>
          </p:cNvPr>
          <p:cNvSpPr txBox="1"/>
          <p:nvPr userDrawn="1"/>
        </p:nvSpPr>
        <p:spPr>
          <a:xfrm>
            <a:off x="838200" y="2777225"/>
            <a:ext cx="9307453" cy="1950776"/>
          </a:xfrm>
          <a:prstGeom prst="rect">
            <a:avLst/>
          </a:prstGeom>
          <a:noFill/>
        </p:spPr>
        <p:txBody>
          <a:bodyPr wrap="square" lIns="0" tIns="129279" rIns="0" bIns="129279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경제적 여유가 없는 사람들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 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역시 손쉽게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입문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할 수 있는 프로그램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대인 간의 운동을 원치 않는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내향적인 사람들을 위한 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프로그램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재활 혹은 다이어트를 위해 자투리 시간에 운동을 할 수 있는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간편한</a:t>
            </a:r>
            <a:r>
              <a:rPr lang="en-US" altLang="ko-KR" sz="1800" b="1" dirty="0">
                <a:latin typeface="Microsoft GothicNeo Light (본문)"/>
                <a:ea typeface="나눔스퀘어 Bold"/>
              </a:rPr>
              <a:t> 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프로그램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Microsoft GothicNeo Light (본문)"/>
                <a:ea typeface="나눔스퀘어 Bold"/>
              </a:rPr>
              <a:t>운동 입문자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들을 위한 맛보기 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OT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가 될 수 있는 프로그램</a:t>
            </a:r>
            <a:endParaRPr lang="en-US" altLang="ko-KR" sz="1800" dirty="0">
              <a:latin typeface="Microsoft GothicNeo Light (본문)"/>
              <a:ea typeface="나눔스퀘어 Bold"/>
            </a:endParaRPr>
          </a:p>
          <a:p>
            <a:endParaRPr lang="ko-KR" altLang="en-US" sz="1800" dirty="0"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98951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ko-KR" altLang="en-US" dirty="0"/>
              <a:t>향후 연구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C58DC-BE09-6B43-5076-E39B6B085A96}"/>
              </a:ext>
            </a:extLst>
          </p:cNvPr>
          <p:cNvSpPr txBox="1"/>
          <p:nvPr userDrawn="1"/>
        </p:nvSpPr>
        <p:spPr>
          <a:xfrm>
            <a:off x="698500" y="2247901"/>
            <a:ext cx="9307453" cy="4161703"/>
          </a:xfrm>
          <a:prstGeom prst="rect">
            <a:avLst/>
          </a:prstGeom>
          <a:noFill/>
        </p:spPr>
        <p:txBody>
          <a:bodyPr wrap="square" lIns="0" tIns="129279" rIns="0" bIns="12927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Microsoft GothicNeo Light (본문)"/>
                <a:ea typeface="나눔스퀘어 Bold"/>
              </a:rPr>
              <a:t>1. AI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운동인식</a:t>
            </a:r>
            <a:endParaRPr lang="en-US" altLang="ko-KR" sz="1800" b="1" dirty="0">
              <a:latin typeface="Microsoft GothicNeo Light (본문)"/>
              <a:ea typeface="나눔스퀘어 Bold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spc="-30" dirty="0" err="1">
                <a:latin typeface="Microsoft GothicNeo Light (본문)"/>
                <a:ea typeface="나눔스퀘어 Bold"/>
              </a:rPr>
              <a:t>자이로</a:t>
            </a:r>
            <a:r>
              <a:rPr lang="ko-KR" altLang="en-US" sz="1800" spc="-30" dirty="0">
                <a:latin typeface="Microsoft GothicNeo Light (본문)"/>
                <a:ea typeface="나눔스퀘어 Bold"/>
              </a:rPr>
              <a:t> 센서를 통해 일정한 조건에서 객체를 측정하여 </a:t>
            </a:r>
            <a:r>
              <a:rPr lang="ko-KR" altLang="en-US" sz="1800" b="1" spc="-30" dirty="0">
                <a:latin typeface="Microsoft GothicNeo Light (본문)"/>
                <a:ea typeface="나눔스퀘어 Bold"/>
              </a:rPr>
              <a:t>자세 측정 정확도</a:t>
            </a:r>
            <a:r>
              <a:rPr lang="ko-KR" altLang="en-US" sz="1800" spc="-30" dirty="0">
                <a:latin typeface="Microsoft GothicNeo Light (본문)"/>
                <a:ea typeface="나눔스퀘어 Bold"/>
              </a:rPr>
              <a:t>를 개선시킴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 </a:t>
            </a:r>
            <a:endParaRPr lang="en-US" altLang="ko-KR" sz="1800" dirty="0">
              <a:latin typeface="Microsoft GothicNeo Light (본문)"/>
              <a:ea typeface="나눔스퀘어 Bold"/>
            </a:endParaRP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사용자의 초기 신체 비율을 측정 후 학습에 반영하여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알고리즘의 정확도를 개선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시킴</a:t>
            </a:r>
          </a:p>
          <a:p>
            <a:pPr fontAlgn="base"/>
            <a:endParaRPr lang="ko-KR" altLang="en-US" sz="1800" dirty="0">
              <a:latin typeface="Microsoft GothicNeo Light (본문)"/>
              <a:ea typeface="나눔스퀘어 Bold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Microsoft GothicNeo Light (본문)"/>
                <a:ea typeface="나눔스퀘어 Bold"/>
              </a:rPr>
              <a:t>2.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기술적 발전 계획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Microsoft GothicNeo Light (본문)"/>
                <a:ea typeface="나눔스퀘어 Bold"/>
              </a:rPr>
              <a:t>식약처에서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 공개한 약 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10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만개의 식품영양정보 데이터들을 기반으로 하여 사용자가</a:t>
            </a:r>
            <a:endParaRPr lang="en-US" altLang="ko-KR" sz="1800" dirty="0">
              <a:latin typeface="Microsoft GothicNeo Light (본문)"/>
              <a:ea typeface="나눔스퀘어 Bold"/>
            </a:endParaRPr>
          </a:p>
          <a:p>
            <a:pPr marL="270000">
              <a:lnSpc>
                <a:spcPct val="120000"/>
              </a:lnSpc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직접 촬영한 음식 영양성분 및 세부 정보 추출 후 입력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사용자의 일일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/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주간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/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월간 별 섭취 칼로리 통계 및 누적된 기록을 통해서 과소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/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과다 </a:t>
            </a:r>
            <a:endParaRPr lang="en-US" altLang="ko-KR" sz="1800" dirty="0">
              <a:latin typeface="Microsoft GothicNeo Light (본문)"/>
              <a:ea typeface="나눔스퀘어 Bold"/>
            </a:endParaRPr>
          </a:p>
          <a:p>
            <a:pPr marL="270000">
              <a:lnSpc>
                <a:spcPct val="120000"/>
              </a:lnSpc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영양 정보를 분석하여 사용자 각각에 대한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맞춤형 식단 가이드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를 줄 수 있음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spc="-9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벌크업</a:t>
            </a:r>
            <a:r>
              <a:rPr lang="ko-KR" altLang="en-US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 </a:t>
            </a:r>
            <a:r>
              <a:rPr lang="en-US" altLang="ko-KR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/ </a:t>
            </a:r>
            <a:r>
              <a:rPr lang="ko-KR" altLang="en-US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현상유지 </a:t>
            </a:r>
            <a:r>
              <a:rPr lang="en-US" altLang="ko-KR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/ </a:t>
            </a:r>
            <a:r>
              <a:rPr lang="ko-KR" altLang="en-US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다이어트 식단에 맞춰 </a:t>
            </a:r>
            <a:r>
              <a:rPr lang="ko-KR" altLang="en-US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탄수화물 </a:t>
            </a:r>
            <a:r>
              <a:rPr lang="en-US" altLang="ko-KR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/ </a:t>
            </a:r>
            <a:r>
              <a:rPr lang="ko-KR" altLang="en-US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단백질 </a:t>
            </a:r>
            <a:r>
              <a:rPr lang="en-US" altLang="ko-KR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/ </a:t>
            </a:r>
            <a:r>
              <a:rPr lang="ko-KR" altLang="en-US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지방의 양을 다르게 조정</a:t>
            </a:r>
            <a:r>
              <a:rPr lang="ko-KR" altLang="en-US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하여</a:t>
            </a:r>
            <a:endParaRPr lang="en-US" altLang="ko-KR" sz="1800" spc="-90" dirty="0">
              <a:solidFill>
                <a:schemeClr val="tx1">
                  <a:lumMod val="95000"/>
                  <a:lumOff val="5000"/>
                </a:schemeClr>
              </a:solidFill>
              <a:latin typeface="Microsoft GothicNeo Light (본문)"/>
              <a:ea typeface="나눔스퀘어 Bold"/>
            </a:endParaRPr>
          </a:p>
          <a:p>
            <a:pPr marL="270000">
              <a:lnSpc>
                <a:spcPct val="120000"/>
              </a:lnSpc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알맞은 조리법과 음식을 추천함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33207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D9BE8B6E-9F20-891F-798C-A2BE34BB1849}"/>
              </a:ext>
            </a:extLst>
          </p:cNvPr>
          <p:cNvGrpSpPr/>
          <p:nvPr userDrawn="1"/>
        </p:nvGrpSpPr>
        <p:grpSpPr>
          <a:xfrm>
            <a:off x="761905" y="9093333"/>
            <a:ext cx="16761905" cy="678095"/>
            <a:chOff x="761905" y="9093333"/>
            <a:chExt cx="16761905" cy="678095"/>
          </a:xfrm>
        </p:grpSpPr>
        <p:grpSp>
          <p:nvGrpSpPr>
            <p:cNvPr id="13" name="그룹 1005">
              <a:extLst>
                <a:ext uri="{FF2B5EF4-FFF2-40B4-BE49-F238E27FC236}">
                  <a16:creationId xmlns:a16="http://schemas.microsoft.com/office/drawing/2014/main" id="{FE3EA861-2C30-5E8E-2314-BEBF72204C85}"/>
                </a:ext>
              </a:extLst>
            </p:cNvPr>
            <p:cNvGrpSpPr/>
            <p:nvPr/>
          </p:nvGrpSpPr>
          <p:grpSpPr>
            <a:xfrm>
              <a:off x="761905" y="9752381"/>
              <a:ext cx="16761905" cy="19048"/>
              <a:chOff x="761905" y="9752381"/>
              <a:chExt cx="16761905" cy="19048"/>
            </a:xfrm>
          </p:grpSpPr>
          <p:pic>
            <p:nvPicPr>
              <p:cNvPr id="16" name="Object 17">
                <a:extLst>
                  <a:ext uri="{FF2B5EF4-FFF2-40B4-BE49-F238E27FC236}">
                    <a16:creationId xmlns:a16="http://schemas.microsoft.com/office/drawing/2014/main" id="{919C550D-6F06-D5C3-2B18-8CA87E6E6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61905" y="9752381"/>
                <a:ext cx="16761905" cy="19048"/>
              </a:xfrm>
              <a:prstGeom prst="rect">
                <a:avLst/>
              </a:prstGeom>
            </p:spPr>
          </p:pic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1F98350A-F7BF-AABB-9B0D-B79583E606DD}"/>
                </a:ext>
              </a:extLst>
            </p:cNvPr>
            <p:cNvGrpSpPr/>
            <p:nvPr/>
          </p:nvGrpSpPr>
          <p:grpSpPr>
            <a:xfrm>
              <a:off x="761905" y="9093333"/>
              <a:ext cx="16761905" cy="19048"/>
              <a:chOff x="761905" y="9093333"/>
              <a:chExt cx="16761905" cy="19048"/>
            </a:xfrm>
          </p:grpSpPr>
          <p:pic>
            <p:nvPicPr>
              <p:cNvPr id="15" name="Object 20">
                <a:extLst>
                  <a:ext uri="{FF2B5EF4-FFF2-40B4-BE49-F238E27FC236}">
                    <a16:creationId xmlns:a16="http://schemas.microsoft.com/office/drawing/2014/main" id="{BA356CB2-B195-7DD7-6448-0DA3AA5E2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61905" y="9093333"/>
                <a:ext cx="16761905" cy="19048"/>
              </a:xfrm>
              <a:prstGeom prst="rect">
                <a:avLst/>
              </a:prstGeom>
            </p:spPr>
          </p:pic>
        </p:grpSp>
      </p:grpSp>
      <p:sp>
        <p:nvSpPr>
          <p:cNvPr id="18" name="Object 19">
            <a:extLst>
              <a:ext uri="{FF2B5EF4-FFF2-40B4-BE49-F238E27FC236}">
                <a16:creationId xmlns:a16="http://schemas.microsoft.com/office/drawing/2014/main" id="{C33B0FD0-9A59-A1FE-7590-817070B7EAD7}"/>
              </a:ext>
            </a:extLst>
          </p:cNvPr>
          <p:cNvSpPr txBox="1"/>
          <p:nvPr userDrawn="1"/>
        </p:nvSpPr>
        <p:spPr>
          <a:xfrm>
            <a:off x="1375242" y="1567984"/>
            <a:ext cx="6322975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8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INDEX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017B4582-8325-85B1-5463-61D38F424293}"/>
              </a:ext>
            </a:extLst>
          </p:cNvPr>
          <p:cNvSpPr txBox="1"/>
          <p:nvPr userDrawn="1"/>
        </p:nvSpPr>
        <p:spPr>
          <a:xfrm>
            <a:off x="1428571" y="3193019"/>
            <a:ext cx="9121166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2100" kern="0" spc="-10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</a:lstStyle>
          <a:p>
            <a:pPr lvl="0"/>
            <a:r>
              <a:rPr lang="en-US" dirty="0"/>
              <a:t>기타사항을 입력하세요. </a:t>
            </a: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8C25CCDF-8C6C-9AAF-0C3B-C16337FBDC46}"/>
              </a:ext>
            </a:extLst>
          </p:cNvPr>
          <p:cNvSpPr txBox="1"/>
          <p:nvPr userDrawn="1"/>
        </p:nvSpPr>
        <p:spPr>
          <a:xfrm>
            <a:off x="9333333" y="3841132"/>
            <a:ext cx="6320282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9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ABOUT ME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7BAABF0B-A0F8-E12A-0766-D388F20B0E51}"/>
              </a:ext>
            </a:extLst>
          </p:cNvPr>
          <p:cNvSpPr txBox="1"/>
          <p:nvPr userDrawn="1"/>
        </p:nvSpPr>
        <p:spPr>
          <a:xfrm>
            <a:off x="9276190" y="5185259"/>
            <a:ext cx="9974711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9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GRAPHIC DESIGN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FF24999E-914D-BB2C-5233-06AD993C0171}"/>
              </a:ext>
            </a:extLst>
          </p:cNvPr>
          <p:cNvSpPr txBox="1"/>
          <p:nvPr userDrawn="1"/>
        </p:nvSpPr>
        <p:spPr>
          <a:xfrm>
            <a:off x="9333333" y="6529386"/>
            <a:ext cx="9974711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9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PROJECTS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DCA9A2-9F53-3D88-4933-D9DA590FC612}"/>
              </a:ext>
            </a:extLst>
          </p:cNvPr>
          <p:cNvSpPr txBox="1"/>
          <p:nvPr userDrawn="1"/>
        </p:nvSpPr>
        <p:spPr>
          <a:xfrm>
            <a:off x="15972095" y="5396829"/>
            <a:ext cx="45814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72E6465C-388B-7B91-5679-B20AB9F6501E}"/>
              </a:ext>
            </a:extLst>
          </p:cNvPr>
          <p:cNvSpPr txBox="1"/>
          <p:nvPr userDrawn="1"/>
        </p:nvSpPr>
        <p:spPr>
          <a:xfrm>
            <a:off x="13659651" y="4064424"/>
            <a:ext cx="45814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ABCEF7FE-ACCC-5C70-ED50-E3F7CD1D31E3}"/>
              </a:ext>
            </a:extLst>
          </p:cNvPr>
          <p:cNvSpPr txBox="1"/>
          <p:nvPr userDrawn="1"/>
        </p:nvSpPr>
        <p:spPr>
          <a:xfrm>
            <a:off x="13249810" y="6764771"/>
            <a:ext cx="45814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03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4767A38F-EDAE-3E7D-E63D-D56746F7F705}"/>
              </a:ext>
            </a:extLst>
          </p:cNvPr>
          <p:cNvGrpSpPr/>
          <p:nvPr userDrawn="1"/>
        </p:nvGrpSpPr>
        <p:grpSpPr>
          <a:xfrm>
            <a:off x="9142857" y="3771429"/>
            <a:ext cx="8380952" cy="19048"/>
            <a:chOff x="9142857" y="3771429"/>
            <a:chExt cx="8380952" cy="19048"/>
          </a:xfrm>
        </p:grpSpPr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31F989C9-562F-453B-B1A3-3C46CB26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771429"/>
              <a:ext cx="8380952" cy="19048"/>
            </a:xfrm>
            <a:prstGeom prst="rect">
              <a:avLst/>
            </a:prstGeom>
          </p:spPr>
        </p:pic>
      </p:grpSp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DF5F35F8-834E-AF94-0177-6ED6954EAFFB}"/>
              </a:ext>
            </a:extLst>
          </p:cNvPr>
          <p:cNvGrpSpPr/>
          <p:nvPr userDrawn="1"/>
        </p:nvGrpSpPr>
        <p:grpSpPr>
          <a:xfrm>
            <a:off x="9142857" y="5115556"/>
            <a:ext cx="8380952" cy="19048"/>
            <a:chOff x="9142857" y="5115556"/>
            <a:chExt cx="8380952" cy="19048"/>
          </a:xfrm>
        </p:grpSpPr>
        <p:pic>
          <p:nvPicPr>
            <p:cNvPr id="29" name="Object 30">
              <a:extLst>
                <a:ext uri="{FF2B5EF4-FFF2-40B4-BE49-F238E27FC236}">
                  <a16:creationId xmlns:a16="http://schemas.microsoft.com/office/drawing/2014/main" id="{2BC0D1A9-D8B4-DA77-1E1F-E178730E4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5115556"/>
              <a:ext cx="8380952" cy="19048"/>
            </a:xfrm>
            <a:prstGeom prst="rect">
              <a:avLst/>
            </a:prstGeom>
          </p:spPr>
        </p:pic>
      </p:grpSp>
      <p:grpSp>
        <p:nvGrpSpPr>
          <p:cNvPr id="30" name="그룹 1008">
            <a:extLst>
              <a:ext uri="{FF2B5EF4-FFF2-40B4-BE49-F238E27FC236}">
                <a16:creationId xmlns:a16="http://schemas.microsoft.com/office/drawing/2014/main" id="{67EFF768-EDBF-606B-A2CE-7F56CE3512E9}"/>
              </a:ext>
            </a:extLst>
          </p:cNvPr>
          <p:cNvGrpSpPr/>
          <p:nvPr userDrawn="1"/>
        </p:nvGrpSpPr>
        <p:grpSpPr>
          <a:xfrm>
            <a:off x="9142857" y="6459683"/>
            <a:ext cx="8380952" cy="19048"/>
            <a:chOff x="9142857" y="6459683"/>
            <a:chExt cx="8380952" cy="19048"/>
          </a:xfrm>
        </p:grpSpPr>
        <p:pic>
          <p:nvPicPr>
            <p:cNvPr id="31" name="Object 33">
              <a:extLst>
                <a:ext uri="{FF2B5EF4-FFF2-40B4-BE49-F238E27FC236}">
                  <a16:creationId xmlns:a16="http://schemas.microsoft.com/office/drawing/2014/main" id="{8FBAAAD3-7069-F943-7610-BE96FA388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6459683"/>
              <a:ext cx="8380952" cy="19048"/>
            </a:xfrm>
            <a:prstGeom prst="rect">
              <a:avLst/>
            </a:prstGeom>
          </p:spPr>
        </p:pic>
      </p:grpSp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D522EA49-B696-89EF-9E53-14B948999F77}"/>
              </a:ext>
            </a:extLst>
          </p:cNvPr>
          <p:cNvGrpSpPr/>
          <p:nvPr userDrawn="1"/>
        </p:nvGrpSpPr>
        <p:grpSpPr>
          <a:xfrm>
            <a:off x="9142857" y="7803810"/>
            <a:ext cx="8380952" cy="19048"/>
            <a:chOff x="9142857" y="7803810"/>
            <a:chExt cx="8380952" cy="19048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8DF6AEAA-81F0-B8F0-9DA0-0C778753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803810"/>
              <a:ext cx="8380952" cy="19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659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9">
            <a:extLst>
              <a:ext uri="{FF2B5EF4-FFF2-40B4-BE49-F238E27FC236}">
                <a16:creationId xmlns:a16="http://schemas.microsoft.com/office/drawing/2014/main" id="{F41DE4CF-CAAA-1AA2-089A-4D4EDBE9E28B}"/>
              </a:ext>
            </a:extLst>
          </p:cNvPr>
          <p:cNvSpPr txBox="1"/>
          <p:nvPr userDrawn="1"/>
        </p:nvSpPr>
        <p:spPr>
          <a:xfrm>
            <a:off x="2514600" y="6890201"/>
            <a:ext cx="48428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 MAD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CB78121C-523B-C6E0-A0B1-99066B737F1B}"/>
              </a:ext>
            </a:extLst>
          </p:cNvPr>
          <p:cNvSpPr txBox="1"/>
          <p:nvPr userDrawn="1"/>
        </p:nvSpPr>
        <p:spPr>
          <a:xfrm>
            <a:off x="4309037" y="7940123"/>
            <a:ext cx="367683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2022.03.25 ~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AF4E9ED5-1071-B5F1-C390-E27146472027}"/>
              </a:ext>
            </a:extLst>
          </p:cNvPr>
          <p:cNvSpPr txBox="1"/>
          <p:nvPr userDrawn="1"/>
        </p:nvSpPr>
        <p:spPr>
          <a:xfrm>
            <a:off x="9345494" y="2577446"/>
            <a:ext cx="1997506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Object 22">
            <a:extLst>
              <a:ext uri="{FF2B5EF4-FFF2-40B4-BE49-F238E27FC236}">
                <a16:creationId xmlns:a16="http://schemas.microsoft.com/office/drawing/2014/main" id="{906ADD53-2DF3-A705-F856-AB07F8F77908}"/>
              </a:ext>
            </a:extLst>
          </p:cNvPr>
          <p:cNvSpPr txBox="1"/>
          <p:nvPr userDrawn="1"/>
        </p:nvSpPr>
        <p:spPr>
          <a:xfrm>
            <a:off x="10983810" y="2633162"/>
            <a:ext cx="88100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관련 세부 내용을 입력하세요. 디자인 컨셉, 주제, 방향 등에 대해 입력하세요. 사용된 폰트는 THE명품고딕,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크기는 19, 행간은 1.5 입니다.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0D0E5D14-A170-F36D-3105-61E8C588CAF0}"/>
              </a:ext>
            </a:extLst>
          </p:cNvPr>
          <p:cNvSpPr txBox="1"/>
          <p:nvPr userDrawn="1"/>
        </p:nvSpPr>
        <p:spPr>
          <a:xfrm>
            <a:off x="9345494" y="4600938"/>
            <a:ext cx="1997506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FFB18EDC-F730-9595-2F5D-96FBC8349378}"/>
              </a:ext>
            </a:extLst>
          </p:cNvPr>
          <p:cNvGrpSpPr/>
          <p:nvPr userDrawn="1"/>
        </p:nvGrpSpPr>
        <p:grpSpPr>
          <a:xfrm>
            <a:off x="9240732" y="2121905"/>
            <a:ext cx="7619048" cy="19048"/>
            <a:chOff x="9240732" y="2121905"/>
            <a:chExt cx="7619048" cy="19048"/>
          </a:xfrm>
        </p:grpSpPr>
        <p:pic>
          <p:nvPicPr>
            <p:cNvPr id="13" name="Object 24">
              <a:extLst>
                <a:ext uri="{FF2B5EF4-FFF2-40B4-BE49-F238E27FC236}">
                  <a16:creationId xmlns:a16="http://schemas.microsoft.com/office/drawing/2014/main" id="{BED6FF60-7C6D-36E4-CC70-0F5875D34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0732" y="2121905"/>
              <a:ext cx="7619048" cy="19048"/>
            </a:xfrm>
            <a:prstGeom prst="rect">
              <a:avLst/>
            </a:prstGeom>
          </p:spPr>
        </p:pic>
      </p:grp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11526BE0-F736-6779-BD32-236CF6407FCA}"/>
              </a:ext>
            </a:extLst>
          </p:cNvPr>
          <p:cNvGrpSpPr/>
          <p:nvPr userDrawn="1"/>
        </p:nvGrpSpPr>
        <p:grpSpPr>
          <a:xfrm>
            <a:off x="9240732" y="4145397"/>
            <a:ext cx="7619048" cy="19048"/>
            <a:chOff x="9240732" y="4145397"/>
            <a:chExt cx="7619048" cy="19048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4220F449-52C4-87A4-A8D8-951864F71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0732" y="4145397"/>
              <a:ext cx="7619048" cy="19048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1302554B-258F-7D47-45F9-02FAAED679D4}"/>
              </a:ext>
            </a:extLst>
          </p:cNvPr>
          <p:cNvGrpSpPr/>
          <p:nvPr userDrawn="1"/>
        </p:nvGrpSpPr>
        <p:grpSpPr>
          <a:xfrm>
            <a:off x="9215627" y="6141166"/>
            <a:ext cx="7619048" cy="19048"/>
            <a:chOff x="9240732" y="6168889"/>
            <a:chExt cx="7619048" cy="19048"/>
          </a:xfrm>
        </p:grpSpPr>
        <p:pic>
          <p:nvPicPr>
            <p:cNvPr id="17" name="Object 30">
              <a:extLst>
                <a:ext uri="{FF2B5EF4-FFF2-40B4-BE49-F238E27FC236}">
                  <a16:creationId xmlns:a16="http://schemas.microsoft.com/office/drawing/2014/main" id="{45DE9715-9C7E-B595-760C-E5CDEE707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0732" y="6168889"/>
              <a:ext cx="7619048" cy="19048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DB6A456D-DACB-83DC-C5E7-3C6748E9B75C}"/>
              </a:ext>
            </a:extLst>
          </p:cNvPr>
          <p:cNvGrpSpPr/>
          <p:nvPr userDrawn="1"/>
        </p:nvGrpSpPr>
        <p:grpSpPr>
          <a:xfrm>
            <a:off x="9240732" y="8144762"/>
            <a:ext cx="7619048" cy="19048"/>
            <a:chOff x="9240732" y="8144762"/>
            <a:chExt cx="7619048" cy="19048"/>
          </a:xfrm>
        </p:grpSpPr>
        <p:pic>
          <p:nvPicPr>
            <p:cNvPr id="19" name="Object 33">
              <a:extLst>
                <a:ext uri="{FF2B5EF4-FFF2-40B4-BE49-F238E27FC236}">
                  <a16:creationId xmlns:a16="http://schemas.microsoft.com/office/drawing/2014/main" id="{017D53F5-6068-15E1-EEA7-DC979FA9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0732" y="8144762"/>
              <a:ext cx="7619048" cy="19048"/>
            </a:xfrm>
            <a:prstGeom prst="rect">
              <a:avLst/>
            </a:prstGeom>
          </p:spPr>
        </p:pic>
      </p:grpSp>
      <p:sp>
        <p:nvSpPr>
          <p:cNvPr id="20" name="Object 36">
            <a:extLst>
              <a:ext uri="{FF2B5EF4-FFF2-40B4-BE49-F238E27FC236}">
                <a16:creationId xmlns:a16="http://schemas.microsoft.com/office/drawing/2014/main" id="{48024B68-687D-CB61-169C-22AE97744F12}"/>
              </a:ext>
            </a:extLst>
          </p:cNvPr>
          <p:cNvSpPr txBox="1"/>
          <p:nvPr userDrawn="1"/>
        </p:nvSpPr>
        <p:spPr>
          <a:xfrm>
            <a:off x="9345494" y="6624430"/>
            <a:ext cx="1997506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03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F860526F-0DF5-3607-88DF-66087C5912F3}"/>
              </a:ext>
            </a:extLst>
          </p:cNvPr>
          <p:cNvGrpSpPr/>
          <p:nvPr userDrawn="1"/>
        </p:nvGrpSpPr>
        <p:grpSpPr>
          <a:xfrm>
            <a:off x="1433492" y="2058141"/>
            <a:ext cx="6666667" cy="4761905"/>
            <a:chOff x="1433492" y="2058141"/>
            <a:chExt cx="6666667" cy="4761905"/>
          </a:xfrm>
        </p:grpSpPr>
        <p:pic>
          <p:nvPicPr>
            <p:cNvPr id="22" name="Object 37">
              <a:extLst>
                <a:ext uri="{FF2B5EF4-FFF2-40B4-BE49-F238E27FC236}">
                  <a16:creationId xmlns:a16="http://schemas.microsoft.com/office/drawing/2014/main" id="{B47F153B-C2B2-5C7F-97B3-E9693828D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492" y="2058141"/>
              <a:ext cx="6666667" cy="4761905"/>
            </a:xfrm>
            <a:prstGeom prst="rect">
              <a:avLst/>
            </a:prstGeom>
          </p:spPr>
        </p:pic>
      </p:grpSp>
      <p:sp>
        <p:nvSpPr>
          <p:cNvPr id="23" name="Object 40">
            <a:extLst>
              <a:ext uri="{FF2B5EF4-FFF2-40B4-BE49-F238E27FC236}">
                <a16:creationId xmlns:a16="http://schemas.microsoft.com/office/drawing/2014/main" id="{9D2F5D2D-1226-718E-65E9-62DB7D0B5F16}"/>
              </a:ext>
            </a:extLst>
          </p:cNvPr>
          <p:cNvSpPr txBox="1"/>
          <p:nvPr userDrawn="1"/>
        </p:nvSpPr>
        <p:spPr>
          <a:xfrm>
            <a:off x="10983810" y="4656690"/>
            <a:ext cx="88100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관련 세부 내용을 입력하세요. 디자인 컨셉, 주제, 방향 등에 대해 입력하세요. 사용된 폰트는 THE명품고딕,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크기는 19, 행간은 1.5 입니다.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41">
            <a:extLst>
              <a:ext uri="{FF2B5EF4-FFF2-40B4-BE49-F238E27FC236}">
                <a16:creationId xmlns:a16="http://schemas.microsoft.com/office/drawing/2014/main" id="{A0110BAC-8C17-46AD-D1E9-7BA5C47809FA}"/>
              </a:ext>
            </a:extLst>
          </p:cNvPr>
          <p:cNvSpPr txBox="1"/>
          <p:nvPr userDrawn="1"/>
        </p:nvSpPr>
        <p:spPr>
          <a:xfrm>
            <a:off x="10983810" y="6680182"/>
            <a:ext cx="8810000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관련 세부 내용을 입력하세요. 디자인 컨셉, 주제, 방향 등에 대해 입력하세요. 사용된 폰트는 THE명품고딕,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크기는 19, 행간은 1.5 입니다.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879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9">
            <a:extLst>
              <a:ext uri="{FF2B5EF4-FFF2-40B4-BE49-F238E27FC236}">
                <a16:creationId xmlns:a16="http://schemas.microsoft.com/office/drawing/2014/main" id="{43B2FC05-85F4-5D81-D7FD-2155E407045B}"/>
              </a:ext>
            </a:extLst>
          </p:cNvPr>
          <p:cNvSpPr txBox="1"/>
          <p:nvPr userDrawn="1"/>
        </p:nvSpPr>
        <p:spPr>
          <a:xfrm>
            <a:off x="1371429" y="1567981"/>
            <a:ext cx="15828571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8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GRAPHIC DESIGN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5096306F-55C2-A398-AA42-42F24F54E4D9}"/>
              </a:ext>
            </a:extLst>
          </p:cNvPr>
          <p:cNvSpPr txBox="1"/>
          <p:nvPr userDrawn="1"/>
        </p:nvSpPr>
        <p:spPr>
          <a:xfrm>
            <a:off x="1444731" y="7423105"/>
            <a:ext cx="38857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내용을 입력하세요.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사용된 폰트는 THE명품고딕, 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크기는 17, 행간은 1.4 입니다.</a:t>
            </a:r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2" name="Object 21">
            <a:extLst>
              <a:ext uri="{FF2B5EF4-FFF2-40B4-BE49-F238E27FC236}">
                <a16:creationId xmlns:a16="http://schemas.microsoft.com/office/drawing/2014/main" id="{56E9ADA1-1234-90AE-2CEA-E6FAE609C1C4}"/>
              </a:ext>
            </a:extLst>
          </p:cNvPr>
          <p:cNvSpPr txBox="1"/>
          <p:nvPr userDrawn="1"/>
        </p:nvSpPr>
        <p:spPr>
          <a:xfrm>
            <a:off x="2343608" y="6703772"/>
            <a:ext cx="313194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Project 01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3" name="그룹 1006">
            <a:extLst>
              <a:ext uri="{FF2B5EF4-FFF2-40B4-BE49-F238E27FC236}">
                <a16:creationId xmlns:a16="http://schemas.microsoft.com/office/drawing/2014/main" id="{47AA1BAD-EBFF-6B34-EB6E-EBAB4D57FCCB}"/>
              </a:ext>
            </a:extLst>
          </p:cNvPr>
          <p:cNvGrpSpPr/>
          <p:nvPr userDrawn="1"/>
        </p:nvGrpSpPr>
        <p:grpSpPr>
          <a:xfrm>
            <a:off x="1959017" y="3580542"/>
            <a:ext cx="2857143" cy="2857143"/>
            <a:chOff x="1959017" y="3580542"/>
            <a:chExt cx="2857143" cy="2857143"/>
          </a:xfrm>
        </p:grpSpPr>
        <p:pic>
          <p:nvPicPr>
            <p:cNvPr id="14" name="Object 22">
              <a:extLst>
                <a:ext uri="{FF2B5EF4-FFF2-40B4-BE49-F238E27FC236}">
                  <a16:creationId xmlns:a16="http://schemas.microsoft.com/office/drawing/2014/main" id="{F484AF3E-5A8D-50BC-3BEE-97F50F52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9017" y="3580542"/>
              <a:ext cx="2857143" cy="2857143"/>
            </a:xfrm>
            <a:prstGeom prst="rect">
              <a:avLst/>
            </a:prstGeom>
          </p:spPr>
        </p:pic>
      </p:grpSp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E2CA2026-6ADC-A3DE-FE65-56DFD9501BA1}"/>
              </a:ext>
            </a:extLst>
          </p:cNvPr>
          <p:cNvGrpSpPr/>
          <p:nvPr userDrawn="1"/>
        </p:nvGrpSpPr>
        <p:grpSpPr>
          <a:xfrm>
            <a:off x="9714279" y="5950959"/>
            <a:ext cx="4619048" cy="19048"/>
            <a:chOff x="9714279" y="5950959"/>
            <a:chExt cx="4619048" cy="19048"/>
          </a:xfrm>
        </p:grpSpPr>
        <p:pic>
          <p:nvPicPr>
            <p:cNvPr id="16" name="Object 25">
              <a:extLst>
                <a:ext uri="{FF2B5EF4-FFF2-40B4-BE49-F238E27FC236}">
                  <a16:creationId xmlns:a16="http://schemas.microsoft.com/office/drawing/2014/main" id="{9A486C96-EFA0-72B5-A30B-534B494B1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714279" y="5950959"/>
              <a:ext cx="4619048" cy="19048"/>
            </a:xfrm>
            <a:prstGeom prst="rect">
              <a:avLst/>
            </a:prstGeom>
          </p:spPr>
        </p:pic>
      </p:grp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59C47AE3-6B3D-5A8C-8688-23A645D9899F}"/>
              </a:ext>
            </a:extLst>
          </p:cNvPr>
          <p:cNvGrpSpPr/>
          <p:nvPr userDrawn="1"/>
        </p:nvGrpSpPr>
        <p:grpSpPr>
          <a:xfrm>
            <a:off x="3956803" y="5950959"/>
            <a:ext cx="4619048" cy="19048"/>
            <a:chOff x="3956803" y="5950959"/>
            <a:chExt cx="4619048" cy="19048"/>
          </a:xfrm>
        </p:grpSpPr>
        <p:pic>
          <p:nvPicPr>
            <p:cNvPr id="18" name="Object 28">
              <a:extLst>
                <a:ext uri="{FF2B5EF4-FFF2-40B4-BE49-F238E27FC236}">
                  <a16:creationId xmlns:a16="http://schemas.microsoft.com/office/drawing/2014/main" id="{E2BD99D8-0A93-9803-9CAC-B90D95ED2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956803" y="5950959"/>
              <a:ext cx="4619048" cy="19048"/>
            </a:xfrm>
            <a:prstGeom prst="rect">
              <a:avLst/>
            </a:prstGeom>
          </p:spPr>
        </p:pic>
      </p:grpSp>
      <p:grpSp>
        <p:nvGrpSpPr>
          <p:cNvPr id="19" name="그룹 1009">
            <a:extLst>
              <a:ext uri="{FF2B5EF4-FFF2-40B4-BE49-F238E27FC236}">
                <a16:creationId xmlns:a16="http://schemas.microsoft.com/office/drawing/2014/main" id="{3F7FC006-605F-385E-1C8D-5B0A9DE4474F}"/>
              </a:ext>
            </a:extLst>
          </p:cNvPr>
          <p:cNvGrpSpPr/>
          <p:nvPr userDrawn="1"/>
        </p:nvGrpSpPr>
        <p:grpSpPr>
          <a:xfrm>
            <a:off x="7716493" y="3580542"/>
            <a:ext cx="2857143" cy="2857143"/>
            <a:chOff x="7716493" y="3580542"/>
            <a:chExt cx="2857143" cy="2857143"/>
          </a:xfrm>
        </p:grpSpPr>
        <p:pic>
          <p:nvPicPr>
            <p:cNvPr id="20" name="Object 31">
              <a:extLst>
                <a:ext uri="{FF2B5EF4-FFF2-40B4-BE49-F238E27FC236}">
                  <a16:creationId xmlns:a16="http://schemas.microsoft.com/office/drawing/2014/main" id="{CE0DEE0A-4823-E406-077D-730E1347B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6493" y="3580542"/>
              <a:ext cx="2857143" cy="2857143"/>
            </a:xfrm>
            <a:prstGeom prst="rect">
              <a:avLst/>
            </a:prstGeom>
          </p:spPr>
        </p:pic>
      </p:grpSp>
      <p:sp>
        <p:nvSpPr>
          <p:cNvPr id="21" name="Object 34">
            <a:extLst>
              <a:ext uri="{FF2B5EF4-FFF2-40B4-BE49-F238E27FC236}">
                <a16:creationId xmlns:a16="http://schemas.microsoft.com/office/drawing/2014/main" id="{09E9808E-80B1-ED91-A215-D7D74ADCC236}"/>
              </a:ext>
            </a:extLst>
          </p:cNvPr>
          <p:cNvSpPr txBox="1"/>
          <p:nvPr userDrawn="1"/>
        </p:nvSpPr>
        <p:spPr>
          <a:xfrm>
            <a:off x="8101084" y="6694915"/>
            <a:ext cx="313194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Project 02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Object 35">
            <a:extLst>
              <a:ext uri="{FF2B5EF4-FFF2-40B4-BE49-F238E27FC236}">
                <a16:creationId xmlns:a16="http://schemas.microsoft.com/office/drawing/2014/main" id="{41C846FD-41E8-3C9C-E303-DD63ABAE224F}"/>
              </a:ext>
            </a:extLst>
          </p:cNvPr>
          <p:cNvSpPr txBox="1"/>
          <p:nvPr userDrawn="1"/>
        </p:nvSpPr>
        <p:spPr>
          <a:xfrm>
            <a:off x="7202207" y="7423105"/>
            <a:ext cx="38857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</a:lstStyle>
          <a:p>
            <a:pPr lvl="0"/>
            <a:r>
              <a:rPr lang="en-US" dirty="0"/>
              <a:t>프로젝트 내용을 입력하세요.</a:t>
            </a:r>
          </a:p>
          <a:p>
            <a:pPr lvl="0"/>
            <a:r>
              <a:rPr lang="en-US" dirty="0"/>
              <a:t>사용된 폰트는 THE명품고딕, </a:t>
            </a:r>
          </a:p>
          <a:p>
            <a:pPr lvl="0"/>
            <a:r>
              <a:rPr lang="en-US" dirty="0"/>
              <a:t>크기는 17, 행간은 1.4 입니다.</a:t>
            </a:r>
          </a:p>
        </p:txBody>
      </p:sp>
      <p:grpSp>
        <p:nvGrpSpPr>
          <p:cNvPr id="23" name="그룹 1010">
            <a:extLst>
              <a:ext uri="{FF2B5EF4-FFF2-40B4-BE49-F238E27FC236}">
                <a16:creationId xmlns:a16="http://schemas.microsoft.com/office/drawing/2014/main" id="{7422B1C1-0B68-9D38-0B15-C7DEA78BAC36}"/>
              </a:ext>
            </a:extLst>
          </p:cNvPr>
          <p:cNvGrpSpPr/>
          <p:nvPr userDrawn="1"/>
        </p:nvGrpSpPr>
        <p:grpSpPr>
          <a:xfrm>
            <a:off x="13473969" y="3580542"/>
            <a:ext cx="2857143" cy="2857143"/>
            <a:chOff x="13473969" y="3580542"/>
            <a:chExt cx="2857143" cy="285714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BC00224B-B2C6-94F3-EAC6-E1A80FA8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73969" y="3580542"/>
              <a:ext cx="2857143" cy="2857143"/>
            </a:xfrm>
            <a:prstGeom prst="rect">
              <a:avLst/>
            </a:prstGeom>
          </p:spPr>
        </p:pic>
      </p:grpSp>
      <p:sp>
        <p:nvSpPr>
          <p:cNvPr id="25" name="Object 39">
            <a:extLst>
              <a:ext uri="{FF2B5EF4-FFF2-40B4-BE49-F238E27FC236}">
                <a16:creationId xmlns:a16="http://schemas.microsoft.com/office/drawing/2014/main" id="{F966138B-F390-901A-60B8-037771013EC6}"/>
              </a:ext>
            </a:extLst>
          </p:cNvPr>
          <p:cNvSpPr txBox="1"/>
          <p:nvPr userDrawn="1"/>
        </p:nvSpPr>
        <p:spPr>
          <a:xfrm>
            <a:off x="13858560" y="6689624"/>
            <a:ext cx="313194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Project 03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Object 40">
            <a:extLst>
              <a:ext uri="{FF2B5EF4-FFF2-40B4-BE49-F238E27FC236}">
                <a16:creationId xmlns:a16="http://schemas.microsoft.com/office/drawing/2014/main" id="{505AE8A7-5255-FEFB-7661-3585B8FA2F14}"/>
              </a:ext>
            </a:extLst>
          </p:cNvPr>
          <p:cNvSpPr txBox="1"/>
          <p:nvPr userDrawn="1"/>
        </p:nvSpPr>
        <p:spPr>
          <a:xfrm>
            <a:off x="12959684" y="7423105"/>
            <a:ext cx="38857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</a:lstStyle>
          <a:p>
            <a:pPr lvl="0"/>
            <a:r>
              <a:rPr lang="en-US" dirty="0"/>
              <a:t>프로젝트 내용을 입력하세요.</a:t>
            </a:r>
          </a:p>
          <a:p>
            <a:pPr lvl="0"/>
            <a:r>
              <a:rPr lang="en-US" dirty="0"/>
              <a:t>사용된 폰트는 THE명품고딕, </a:t>
            </a:r>
          </a:p>
          <a:p>
            <a:pPr lvl="0"/>
            <a:r>
              <a:rPr lang="en-US" dirty="0"/>
              <a:t>크기는 17, 행간은 1.4 입니다.</a:t>
            </a:r>
          </a:p>
        </p:txBody>
      </p:sp>
    </p:spTree>
    <p:extLst>
      <p:ext uri="{BB962C8B-B14F-4D97-AF65-F5344CB8AC3E}">
        <p14:creationId xmlns:p14="http://schemas.microsoft.com/office/powerpoint/2010/main" val="549387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9">
            <a:extLst>
              <a:ext uri="{FF2B5EF4-FFF2-40B4-BE49-F238E27FC236}">
                <a16:creationId xmlns:a16="http://schemas.microsoft.com/office/drawing/2014/main" id="{3EC2A85F-0040-17D5-80D4-53295119FFF2}"/>
              </a:ext>
            </a:extLst>
          </p:cNvPr>
          <p:cNvSpPr txBox="1"/>
          <p:nvPr userDrawn="1"/>
        </p:nvSpPr>
        <p:spPr>
          <a:xfrm>
            <a:off x="7755238" y="1946257"/>
            <a:ext cx="6210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4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TITLE 03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9BBE8D40-97B9-A83E-71F4-545470103C2B}"/>
              </a:ext>
            </a:extLst>
          </p:cNvPr>
          <p:cNvSpPr txBox="1"/>
          <p:nvPr userDrawn="1"/>
        </p:nvSpPr>
        <p:spPr>
          <a:xfrm>
            <a:off x="7840952" y="2960524"/>
            <a:ext cx="367683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2022.08 - 2022.09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9D77A53A-586B-8371-01BC-70239CACA820}"/>
              </a:ext>
            </a:extLst>
          </p:cNvPr>
          <p:cNvGrpSpPr/>
          <p:nvPr userDrawn="1"/>
        </p:nvGrpSpPr>
        <p:grpSpPr>
          <a:xfrm>
            <a:off x="1423968" y="1980952"/>
            <a:ext cx="4914286" cy="6323810"/>
            <a:chOff x="1423968" y="1980952"/>
            <a:chExt cx="4914286" cy="6323810"/>
          </a:xfrm>
        </p:grpSpPr>
        <p:pic>
          <p:nvPicPr>
            <p:cNvPr id="9" name="Object 21">
              <a:extLst>
                <a:ext uri="{FF2B5EF4-FFF2-40B4-BE49-F238E27FC236}">
                  <a16:creationId xmlns:a16="http://schemas.microsoft.com/office/drawing/2014/main" id="{DCD5EE25-29FD-1CF8-04EA-1A5B891BA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968" y="1980952"/>
              <a:ext cx="4914286" cy="6323810"/>
            </a:xfrm>
            <a:prstGeom prst="rect">
              <a:avLst/>
            </a:prstGeom>
          </p:spPr>
        </p:pic>
      </p:grp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684D7CF1-6DE5-1E81-9C3D-12C31CCAF9E0}"/>
              </a:ext>
            </a:extLst>
          </p:cNvPr>
          <p:cNvGrpSpPr/>
          <p:nvPr userDrawn="1"/>
        </p:nvGrpSpPr>
        <p:grpSpPr>
          <a:xfrm>
            <a:off x="3932460" y="5133333"/>
            <a:ext cx="6323810" cy="19048"/>
            <a:chOff x="3932460" y="5133333"/>
            <a:chExt cx="6323810" cy="19048"/>
          </a:xfrm>
        </p:grpSpPr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24857C4D-803A-E99C-FA33-381E6E47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932460" y="5133333"/>
              <a:ext cx="6323810" cy="19048"/>
            </a:xfrm>
            <a:prstGeom prst="rect">
              <a:avLst/>
            </a:prstGeom>
          </p:spPr>
        </p:pic>
      </p:grpSp>
      <p:grpSp>
        <p:nvGrpSpPr>
          <p:cNvPr id="12" name="그룹 1008">
            <a:extLst>
              <a:ext uri="{FF2B5EF4-FFF2-40B4-BE49-F238E27FC236}">
                <a16:creationId xmlns:a16="http://schemas.microsoft.com/office/drawing/2014/main" id="{533DC9E2-8B44-7B91-DC12-66D831723B51}"/>
              </a:ext>
            </a:extLst>
          </p:cNvPr>
          <p:cNvGrpSpPr/>
          <p:nvPr userDrawn="1"/>
        </p:nvGrpSpPr>
        <p:grpSpPr>
          <a:xfrm>
            <a:off x="7840952" y="5704762"/>
            <a:ext cx="2885714" cy="2600000"/>
            <a:chOff x="7840952" y="5704762"/>
            <a:chExt cx="2885714" cy="2600000"/>
          </a:xfrm>
        </p:grpSpPr>
        <p:pic>
          <p:nvPicPr>
            <p:cNvPr id="13" name="Object 28">
              <a:extLst>
                <a:ext uri="{FF2B5EF4-FFF2-40B4-BE49-F238E27FC236}">
                  <a16:creationId xmlns:a16="http://schemas.microsoft.com/office/drawing/2014/main" id="{E6AE0C93-205C-83E8-747B-783D71909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0952" y="5704762"/>
              <a:ext cx="2885714" cy="2600000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A2BD7708-FF70-753F-04C8-04D5EF8BE8D0}"/>
              </a:ext>
            </a:extLst>
          </p:cNvPr>
          <p:cNvGrpSpPr/>
          <p:nvPr userDrawn="1"/>
        </p:nvGrpSpPr>
        <p:grpSpPr>
          <a:xfrm>
            <a:off x="13970423" y="5704762"/>
            <a:ext cx="2885714" cy="2600000"/>
            <a:chOff x="13970423" y="5704762"/>
            <a:chExt cx="2885714" cy="2600000"/>
          </a:xfrm>
        </p:grpSpPr>
        <p:pic>
          <p:nvPicPr>
            <p:cNvPr id="15" name="Object 31">
              <a:extLst>
                <a:ext uri="{FF2B5EF4-FFF2-40B4-BE49-F238E27FC236}">
                  <a16:creationId xmlns:a16="http://schemas.microsoft.com/office/drawing/2014/main" id="{91BF612D-1B5A-5E95-67FB-FE7D7077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70423" y="5704762"/>
              <a:ext cx="2885714" cy="2600000"/>
            </a:xfrm>
            <a:prstGeom prst="rect">
              <a:avLst/>
            </a:prstGeom>
          </p:spPr>
        </p:pic>
      </p:grpSp>
      <p:grpSp>
        <p:nvGrpSpPr>
          <p:cNvPr id="16" name="그룹 1010">
            <a:extLst>
              <a:ext uri="{FF2B5EF4-FFF2-40B4-BE49-F238E27FC236}">
                <a16:creationId xmlns:a16="http://schemas.microsoft.com/office/drawing/2014/main" id="{0CDE8C8C-E888-0650-34BE-A81DA7A50ECB}"/>
              </a:ext>
            </a:extLst>
          </p:cNvPr>
          <p:cNvGrpSpPr/>
          <p:nvPr userDrawn="1"/>
        </p:nvGrpSpPr>
        <p:grpSpPr>
          <a:xfrm>
            <a:off x="10905688" y="5704762"/>
            <a:ext cx="2885714" cy="2600000"/>
            <a:chOff x="10905688" y="5704762"/>
            <a:chExt cx="2885714" cy="2600000"/>
          </a:xfrm>
        </p:grpSpPr>
        <p:pic>
          <p:nvPicPr>
            <p:cNvPr id="17" name="Object 34">
              <a:extLst>
                <a:ext uri="{FF2B5EF4-FFF2-40B4-BE49-F238E27FC236}">
                  <a16:creationId xmlns:a16="http://schemas.microsoft.com/office/drawing/2014/main" id="{DC2FC10C-89B2-A342-DCE6-4AAE60C8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5688" y="5704762"/>
              <a:ext cx="2885714" cy="2600000"/>
            </a:xfrm>
            <a:prstGeom prst="rect">
              <a:avLst/>
            </a:prstGeom>
          </p:spPr>
        </p:pic>
      </p:grpSp>
      <p:sp>
        <p:nvSpPr>
          <p:cNvPr id="18" name="Object 27">
            <a:extLst>
              <a:ext uri="{FF2B5EF4-FFF2-40B4-BE49-F238E27FC236}">
                <a16:creationId xmlns:a16="http://schemas.microsoft.com/office/drawing/2014/main" id="{C1CDA695-9870-2822-67F3-61A899864F30}"/>
              </a:ext>
            </a:extLst>
          </p:cNvPr>
          <p:cNvSpPr txBox="1"/>
          <p:nvPr userDrawn="1"/>
        </p:nvSpPr>
        <p:spPr>
          <a:xfrm>
            <a:off x="7840952" y="3756010"/>
            <a:ext cx="13273571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프로젝트 관련 세부 내용을 입력하세요. 디자인 컨셉, 주제, 방향 등에 대해 입력하세요.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사용된 폰트는 THE명품고딕, 크기는 19, 행간은 1.5 입니다. 사용된 폰트는 </a:t>
            </a:r>
          </a:p>
          <a:p>
            <a:r>
              <a:rPr lang="en-US" sz="1900" kern="0" spc="-1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THE명품고딕, 크기는 19, 행간은 1.5 입니다.</a:t>
            </a:r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9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 </a:t>
            </a:r>
            <a:r>
              <a:rPr lang="en-US" altLang="ko-KR" dirty="0"/>
              <a:t>– AI </a:t>
            </a:r>
            <a:r>
              <a:rPr lang="ko-KR" altLang="en-US" dirty="0"/>
              <a:t>트레이너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D9DF6-B866-674D-5947-6022408AA644}"/>
              </a:ext>
            </a:extLst>
          </p:cNvPr>
          <p:cNvSpPr txBox="1"/>
          <p:nvPr userDrawn="1"/>
        </p:nvSpPr>
        <p:spPr>
          <a:xfrm>
            <a:off x="647700" y="2705100"/>
            <a:ext cx="8191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err="1">
                <a:solidFill>
                  <a:schemeClr val="tx1"/>
                </a:solidFill>
              </a:rPr>
              <a:t>MoveNet</a:t>
            </a:r>
            <a:r>
              <a:rPr lang="ko-KR" altLang="en-US" sz="1800" dirty="0">
                <a:solidFill>
                  <a:schemeClr val="tx1"/>
                </a:solidFill>
              </a:rPr>
              <a:t>을 활용한 인체의 주요한 관절 부위에 대해서 빠른 탐지를 진행함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err="1">
                <a:solidFill>
                  <a:schemeClr val="tx1"/>
                </a:solidFill>
              </a:rPr>
              <a:t>MoveNet</a:t>
            </a:r>
            <a:r>
              <a:rPr lang="ko-KR" altLang="en-US" sz="1800" dirty="0">
                <a:solidFill>
                  <a:schemeClr val="tx1"/>
                </a:solidFill>
              </a:rPr>
              <a:t>의 결과인 </a:t>
            </a:r>
            <a:r>
              <a:rPr lang="en-US" altLang="ko-KR" sz="1800" dirty="0">
                <a:solidFill>
                  <a:schemeClr val="tx1"/>
                </a:solidFill>
              </a:rPr>
              <a:t>17</a:t>
            </a:r>
            <a:r>
              <a:rPr lang="ko-KR" altLang="en-US" sz="1800" dirty="0">
                <a:solidFill>
                  <a:schemeClr val="tx1"/>
                </a:solidFill>
              </a:rPr>
              <a:t>개의 키포인트를 활용함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각 운동 별 정확한 자세를 분석하여 운동의 핵심 포인트 포착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사용자의 자세를 분석하여 정확한 자세에 얼마나 유사하게 운동을 했는지 분석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사용자의 자세와 정확한 자세의 틀린 부분을 리턴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5A6207-84C4-8056-88F8-BC55034A9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00" y="3009900"/>
            <a:ext cx="8694791" cy="5080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58F4C-4EC1-5FA8-0A90-B4C8C28402A1}"/>
              </a:ext>
            </a:extLst>
          </p:cNvPr>
          <p:cNvSpPr txBox="1"/>
          <p:nvPr userDrawn="1"/>
        </p:nvSpPr>
        <p:spPr>
          <a:xfrm>
            <a:off x="10515600" y="8386376"/>
            <a:ext cx="6694654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ko-KR" altLang="en-US" sz="1600" dirty="0">
                <a:solidFill>
                  <a:schemeClr val="tx1"/>
                </a:solidFill>
              </a:rPr>
              <a:t>그림 </a:t>
            </a:r>
            <a:r>
              <a:rPr lang="en-US" altLang="ko-KR" sz="1600" dirty="0">
                <a:solidFill>
                  <a:schemeClr val="tx1"/>
                </a:solidFill>
              </a:rPr>
              <a:t>1]</a:t>
            </a:r>
            <a:r>
              <a:rPr lang="ko-KR" altLang="en-US" sz="1600" dirty="0">
                <a:solidFill>
                  <a:schemeClr val="tx1"/>
                </a:solidFill>
              </a:rPr>
              <a:t> 운동 자세 비교 알고리즘 흐름도</a:t>
            </a:r>
          </a:p>
        </p:txBody>
      </p:sp>
    </p:spTree>
    <p:extLst>
      <p:ext uri="{BB962C8B-B14F-4D97-AF65-F5344CB8AC3E}">
        <p14:creationId xmlns:p14="http://schemas.microsoft.com/office/powerpoint/2010/main" val="26505491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509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411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4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726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4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 </a:t>
            </a:r>
            <a:r>
              <a:rPr lang="en-US" altLang="ko-KR" dirty="0"/>
              <a:t>– AI </a:t>
            </a:r>
            <a:r>
              <a:rPr lang="ko-KR" altLang="en-US" dirty="0"/>
              <a:t>트레이너 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C6004-1026-F4C7-799D-BD585F235B0E}"/>
              </a:ext>
            </a:extLst>
          </p:cNvPr>
          <p:cNvSpPr txBox="1"/>
          <p:nvPr userDrawn="1"/>
        </p:nvSpPr>
        <p:spPr>
          <a:xfrm>
            <a:off x="5791200" y="4229100"/>
            <a:ext cx="8191500" cy="13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sz="5000" dirty="0">
                <a:solidFill>
                  <a:schemeClr val="tx1"/>
                </a:solidFill>
              </a:rPr>
              <a:t>시연 영상 첨부 예정</a:t>
            </a:r>
            <a:endParaRPr lang="en-US" altLang="ko-KR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9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 </a:t>
            </a:r>
            <a:r>
              <a:rPr lang="en-US" altLang="ko-KR" dirty="0"/>
              <a:t>– </a:t>
            </a:r>
            <a:r>
              <a:rPr lang="ko-KR" altLang="en-US" dirty="0"/>
              <a:t>트레이너 모드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33ACB-7A92-ECD4-BDE0-BE70F830D197}"/>
              </a:ext>
            </a:extLst>
          </p:cNvPr>
          <p:cNvSpPr txBox="1"/>
          <p:nvPr userDrawn="1"/>
        </p:nvSpPr>
        <p:spPr>
          <a:xfrm>
            <a:off x="682668" y="2240072"/>
            <a:ext cx="16005132" cy="11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/>
              <a:t>트레이너 모드의 채팅 기능을 통해서 </a:t>
            </a:r>
            <a:r>
              <a:rPr lang="ko-KR" altLang="en-US" sz="1800" dirty="0">
                <a:solidFill>
                  <a:schemeClr val="tx1"/>
                </a:solidFill>
              </a:rPr>
              <a:t>트레이너와 회원 간 소통이 원활하게끔 도와 줌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트레이너가 담당하는 회원들의 운동량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식단 정보 등 입력된 데이터를 세부적으로 확인하여 상태를 모니터링하고 관리할 수 있음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056EF-FAAC-6036-7355-17BE78583AD9}"/>
              </a:ext>
            </a:extLst>
          </p:cNvPr>
          <p:cNvSpPr txBox="1"/>
          <p:nvPr userDrawn="1"/>
        </p:nvSpPr>
        <p:spPr>
          <a:xfrm>
            <a:off x="5943600" y="4735895"/>
            <a:ext cx="8191500" cy="13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sz="5000" dirty="0">
                <a:solidFill>
                  <a:schemeClr val="tx1"/>
                </a:solidFill>
              </a:rPr>
              <a:t>어플 </a:t>
            </a:r>
            <a:r>
              <a:rPr lang="en-US" altLang="ko-KR" sz="5000" dirty="0">
                <a:solidFill>
                  <a:schemeClr val="tx1"/>
                </a:solidFill>
              </a:rPr>
              <a:t>UI</a:t>
            </a:r>
            <a:r>
              <a:rPr lang="ko-KR" altLang="en-US" sz="5000" dirty="0">
                <a:solidFill>
                  <a:schemeClr val="tx1"/>
                </a:solidFill>
              </a:rPr>
              <a:t> 사진 첨부 예정</a:t>
            </a:r>
            <a:endParaRPr lang="en-US" altLang="ko-KR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5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en-US" altLang="ko-KR" dirty="0"/>
              <a:t>MADPT </a:t>
            </a:r>
            <a:r>
              <a:rPr lang="ko-KR" altLang="en-US" dirty="0"/>
              <a:t>핵심 기능 설명 </a:t>
            </a:r>
            <a:r>
              <a:rPr lang="en-US" altLang="ko-KR" dirty="0"/>
              <a:t>– AII in ONE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33ACB-7A92-ECD4-BDE0-BE70F830D197}"/>
              </a:ext>
            </a:extLst>
          </p:cNvPr>
          <p:cNvSpPr txBox="1"/>
          <p:nvPr userDrawn="1"/>
        </p:nvSpPr>
        <p:spPr>
          <a:xfrm>
            <a:off x="682668" y="2240072"/>
            <a:ext cx="16005132" cy="444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/>
              <a:t>식단</a:t>
            </a:r>
            <a:endParaRPr lang="en-US" altLang="ko-KR" b="0" dirty="0"/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b="0" dirty="0"/>
              <a:t>사용자의 하루 식사 내용을 </a:t>
            </a:r>
            <a:r>
              <a:rPr lang="ko-KR" altLang="en-US" b="0" dirty="0" err="1"/>
              <a:t>입력받아</a:t>
            </a:r>
            <a:r>
              <a:rPr lang="en-US" altLang="ko-KR" b="0" dirty="0"/>
              <a:t>,</a:t>
            </a:r>
            <a:r>
              <a:rPr lang="ko-KR" altLang="en-US" b="0" dirty="0"/>
              <a:t> 칼로리</a:t>
            </a:r>
            <a:r>
              <a:rPr lang="en-US" altLang="ko-KR" b="0" dirty="0"/>
              <a:t>, </a:t>
            </a:r>
            <a:r>
              <a:rPr lang="ko-KR" altLang="en-US" b="0" dirty="0"/>
              <a:t>영양성분 등을 저장하여 사용자의 식단관리를 도와준다</a:t>
            </a:r>
            <a:r>
              <a:rPr lang="en-US" altLang="ko-KR" b="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/>
              <a:t>커뮤니티</a:t>
            </a:r>
            <a:endParaRPr lang="en-US" altLang="ko-KR" b="0" dirty="0"/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b="0" dirty="0"/>
              <a:t>헬스케어에 관한 종합 커뮤니티를 만들어 사용자들이 헬스케어에 관한 전반적이 정보공유를 할 수 있는 장을 제공</a:t>
            </a:r>
            <a:endParaRPr lang="en-US" altLang="ko-KR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 err="1"/>
              <a:t>챌린지</a:t>
            </a:r>
            <a:endParaRPr lang="en-US" altLang="ko-KR" b="0" dirty="0"/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b="0" dirty="0"/>
              <a:t>30</a:t>
            </a:r>
            <a:r>
              <a:rPr lang="ko-KR" altLang="en-US" b="0" dirty="0"/>
              <a:t>일 운동 </a:t>
            </a:r>
            <a:r>
              <a:rPr lang="ko-KR" altLang="en-US" b="0" dirty="0" err="1"/>
              <a:t>챌린지</a:t>
            </a:r>
            <a:r>
              <a:rPr lang="ko-KR" altLang="en-US" b="0" dirty="0"/>
              <a:t> 등</a:t>
            </a:r>
            <a:r>
              <a:rPr lang="en-US" altLang="ko-KR" b="0" dirty="0"/>
              <a:t> </a:t>
            </a:r>
            <a:r>
              <a:rPr lang="ko-KR" altLang="en-US" b="0" dirty="0"/>
              <a:t>특정 미션을 성공하면 혜택을 주는 서비스를 통해 사용자의 의지를 북돋아 줄 수 있는 기능</a:t>
            </a:r>
            <a:endParaRPr lang="en-US" altLang="ko-KR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dirty="0"/>
              <a:t>소셜 </a:t>
            </a:r>
            <a:endParaRPr lang="en-US" altLang="ko-KR" b="0" dirty="0"/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sz="1800" dirty="0" err="1">
                <a:solidFill>
                  <a:schemeClr val="tx1"/>
                </a:solidFill>
              </a:rPr>
              <a:t>사용자들끼리의</a:t>
            </a:r>
            <a:r>
              <a:rPr lang="ko-KR" altLang="en-US" sz="1800" dirty="0">
                <a:solidFill>
                  <a:schemeClr val="tx1"/>
                </a:solidFill>
              </a:rPr>
              <a:t> 친구 추가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이를 통해 서로의 식단</a:t>
            </a:r>
            <a:r>
              <a:rPr lang="en-US" altLang="ko-KR" sz="1800" dirty="0">
                <a:solidFill>
                  <a:schemeClr val="tx1"/>
                </a:solidFill>
              </a:rPr>
              <a:t>,</a:t>
            </a:r>
            <a:r>
              <a:rPr lang="ko-KR" altLang="en-US" sz="1800" dirty="0">
                <a:solidFill>
                  <a:schemeClr val="tx1"/>
                </a:solidFill>
              </a:rPr>
              <a:t>운동 내용을 랭킹으로 </a:t>
            </a:r>
            <a:r>
              <a:rPr lang="ko-KR" altLang="en-US" sz="1800" dirty="0" err="1">
                <a:solidFill>
                  <a:schemeClr val="tx1"/>
                </a:solidFill>
              </a:rPr>
              <a:t>보여줌으로서</a:t>
            </a:r>
            <a:r>
              <a:rPr lang="ko-KR" altLang="en-US" sz="1800" dirty="0">
                <a:solidFill>
                  <a:schemeClr val="tx1"/>
                </a:solidFill>
              </a:rPr>
              <a:t> 경쟁심을 자극하고 사용자의 의지를 북돋아  수 있는 기능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056EF-FAAC-6036-7355-17BE78583AD9}"/>
              </a:ext>
            </a:extLst>
          </p:cNvPr>
          <p:cNvSpPr txBox="1"/>
          <p:nvPr userDrawn="1"/>
        </p:nvSpPr>
        <p:spPr>
          <a:xfrm>
            <a:off x="952500" y="7505700"/>
            <a:ext cx="8191500" cy="13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ko-KR" altLang="en-US" sz="5000" dirty="0">
                <a:solidFill>
                  <a:schemeClr val="tx1"/>
                </a:solidFill>
              </a:rPr>
              <a:t>어플 </a:t>
            </a:r>
            <a:r>
              <a:rPr lang="en-US" altLang="ko-KR" sz="5000" dirty="0">
                <a:solidFill>
                  <a:schemeClr val="tx1"/>
                </a:solidFill>
              </a:rPr>
              <a:t>UI</a:t>
            </a:r>
            <a:r>
              <a:rPr lang="ko-KR" altLang="en-US" sz="5000" dirty="0">
                <a:solidFill>
                  <a:schemeClr val="tx1"/>
                </a:solidFill>
              </a:rPr>
              <a:t> 사진 첨부 예정</a:t>
            </a:r>
            <a:endParaRPr lang="en-US" altLang="ko-KR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3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ko-KR" altLang="en-US" dirty="0"/>
              <a:t>향후 발전 가능성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C58DC-BE09-6B43-5076-E39B6B085A96}"/>
              </a:ext>
            </a:extLst>
          </p:cNvPr>
          <p:cNvSpPr txBox="1"/>
          <p:nvPr userDrawn="1"/>
        </p:nvSpPr>
        <p:spPr>
          <a:xfrm>
            <a:off x="838200" y="2777225"/>
            <a:ext cx="9307453" cy="1950776"/>
          </a:xfrm>
          <a:prstGeom prst="rect">
            <a:avLst/>
          </a:prstGeom>
          <a:noFill/>
        </p:spPr>
        <p:txBody>
          <a:bodyPr wrap="square" lIns="0" tIns="129279" rIns="0" bIns="129279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경제적 여유가 없는 사람들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 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역시 손쉽게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입문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할 수 있는 프로그램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대인 간의 운동을 원치 않는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내향적인 사람들을 위한 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프로그램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재활 혹은 다이어트를 위해 자투리 시간에 운동을 할 수 있는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간편한</a:t>
            </a:r>
            <a:r>
              <a:rPr lang="en-US" altLang="ko-KR" sz="1800" b="1" dirty="0">
                <a:latin typeface="Microsoft GothicNeo Light (본문)"/>
                <a:ea typeface="나눔스퀘어 Bold"/>
              </a:rPr>
              <a:t> 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프로그램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Microsoft GothicNeo Light (본문)"/>
                <a:ea typeface="나눔스퀘어 Bold"/>
              </a:rPr>
              <a:t>운동 입문자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들을 위한 맛보기 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OT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가 될 수 있는 프로그램</a:t>
            </a:r>
            <a:endParaRPr lang="en-US" altLang="ko-KR" sz="1800" dirty="0">
              <a:latin typeface="Microsoft GothicNeo Light (본문)"/>
              <a:ea typeface="나눔스퀘어 Bold"/>
            </a:endParaRPr>
          </a:p>
          <a:p>
            <a:endParaRPr lang="ko-KR" altLang="en-US" sz="1800" dirty="0"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408219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72B04B-8BE5-25E6-3880-3D8226C84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81101"/>
            <a:ext cx="17297400" cy="1066800"/>
          </a:xfrm>
          <a:prstGeom prst="rect">
            <a:avLst/>
          </a:prstGeom>
        </p:spPr>
        <p:txBody>
          <a:bodyPr/>
          <a:lstStyle>
            <a:lvl1pPr algn="l">
              <a:defRPr sz="6000">
                <a:latin typeface="+mj-lt"/>
              </a:defRPr>
            </a:lvl1pPr>
          </a:lstStyle>
          <a:p>
            <a:r>
              <a:rPr lang="ko-KR" altLang="en-US" dirty="0"/>
              <a:t>향후 연구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C58DC-BE09-6B43-5076-E39B6B085A96}"/>
              </a:ext>
            </a:extLst>
          </p:cNvPr>
          <p:cNvSpPr txBox="1"/>
          <p:nvPr userDrawn="1"/>
        </p:nvSpPr>
        <p:spPr>
          <a:xfrm>
            <a:off x="698500" y="2247901"/>
            <a:ext cx="9307453" cy="4161703"/>
          </a:xfrm>
          <a:prstGeom prst="rect">
            <a:avLst/>
          </a:prstGeom>
          <a:noFill/>
        </p:spPr>
        <p:txBody>
          <a:bodyPr wrap="square" lIns="0" tIns="129279" rIns="0" bIns="12927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Microsoft GothicNeo Light (본문)"/>
                <a:ea typeface="나눔스퀘어 Bold"/>
              </a:rPr>
              <a:t>1. AI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운동인식</a:t>
            </a:r>
            <a:endParaRPr lang="en-US" altLang="ko-KR" sz="1800" b="1" dirty="0">
              <a:latin typeface="Microsoft GothicNeo Light (본문)"/>
              <a:ea typeface="나눔스퀘어 Bold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spc="-30" dirty="0" err="1">
                <a:latin typeface="Microsoft GothicNeo Light (본문)"/>
                <a:ea typeface="나눔스퀘어 Bold"/>
              </a:rPr>
              <a:t>자이로</a:t>
            </a:r>
            <a:r>
              <a:rPr lang="ko-KR" altLang="en-US" sz="1800" spc="-30" dirty="0">
                <a:latin typeface="Microsoft GothicNeo Light (본문)"/>
                <a:ea typeface="나눔스퀘어 Bold"/>
              </a:rPr>
              <a:t> 센서를 통해 일정한 조건에서 객체를 측정하여 </a:t>
            </a:r>
            <a:r>
              <a:rPr lang="ko-KR" altLang="en-US" sz="1800" b="1" spc="-30" dirty="0">
                <a:latin typeface="Microsoft GothicNeo Light (본문)"/>
                <a:ea typeface="나눔스퀘어 Bold"/>
              </a:rPr>
              <a:t>자세 측정 정확도</a:t>
            </a:r>
            <a:r>
              <a:rPr lang="ko-KR" altLang="en-US" sz="1800" spc="-30" dirty="0">
                <a:latin typeface="Microsoft GothicNeo Light (본문)"/>
                <a:ea typeface="나눔스퀘어 Bold"/>
              </a:rPr>
              <a:t>를 개선시킴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 </a:t>
            </a:r>
            <a:endParaRPr lang="en-US" altLang="ko-KR" sz="1800" dirty="0">
              <a:latin typeface="Microsoft GothicNeo Light (본문)"/>
              <a:ea typeface="나눔스퀘어 Bold"/>
            </a:endParaRPr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사용자의 초기 신체 비율을 측정 후 학습에 반영하여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알고리즘의 정확도를 개선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시킴</a:t>
            </a:r>
          </a:p>
          <a:p>
            <a:pPr fontAlgn="base"/>
            <a:endParaRPr lang="ko-KR" altLang="en-US" sz="1800" dirty="0">
              <a:latin typeface="Microsoft GothicNeo Light (본문)"/>
              <a:ea typeface="나눔스퀘어 Bold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Microsoft GothicNeo Light (본문)"/>
                <a:ea typeface="나눔스퀘어 Bold"/>
              </a:rPr>
              <a:t>2.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기술적 발전 계획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Microsoft GothicNeo Light (본문)"/>
                <a:ea typeface="나눔스퀘어 Bold"/>
              </a:rPr>
              <a:t>식약처에서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 공개한 약 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10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만개의 식품영양정보 데이터들을 기반으로 하여 사용자가</a:t>
            </a:r>
            <a:endParaRPr lang="en-US" altLang="ko-KR" sz="1800" dirty="0">
              <a:latin typeface="Microsoft GothicNeo Light (본문)"/>
              <a:ea typeface="나눔스퀘어 Bold"/>
            </a:endParaRPr>
          </a:p>
          <a:p>
            <a:pPr marL="270000">
              <a:lnSpc>
                <a:spcPct val="120000"/>
              </a:lnSpc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직접 촬영한 음식 영양성분 및 세부 정보 추출 후 입력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사용자의 일일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/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주간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/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월간 별 섭취 칼로리 통계 및 누적된 기록을 통해서 과소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/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과다 </a:t>
            </a:r>
            <a:endParaRPr lang="en-US" altLang="ko-KR" sz="1800" dirty="0">
              <a:latin typeface="Microsoft GothicNeo Light (본문)"/>
              <a:ea typeface="나눔스퀘어 Bold"/>
            </a:endParaRPr>
          </a:p>
          <a:p>
            <a:pPr marL="270000">
              <a:lnSpc>
                <a:spcPct val="120000"/>
              </a:lnSpc>
            </a:pPr>
            <a:r>
              <a:rPr lang="ko-KR" altLang="en-US" sz="1800" dirty="0">
                <a:latin typeface="Microsoft GothicNeo Light (본문)"/>
                <a:ea typeface="나눔스퀘어 Bold"/>
              </a:rPr>
              <a:t>영양 정보를 분석하여 사용자 각각에 대한 </a:t>
            </a:r>
            <a:r>
              <a:rPr lang="ko-KR" altLang="en-US" sz="1800" b="1" dirty="0">
                <a:latin typeface="Microsoft GothicNeo Light (본문)"/>
                <a:ea typeface="나눔스퀘어 Bold"/>
              </a:rPr>
              <a:t>맞춤형 식단 가이드</a:t>
            </a:r>
            <a:r>
              <a:rPr lang="ko-KR" altLang="en-US" sz="1800" dirty="0">
                <a:latin typeface="Microsoft GothicNeo Light (본문)"/>
                <a:ea typeface="나눔스퀘어 Bold"/>
              </a:rPr>
              <a:t>를 줄 수 있음</a:t>
            </a:r>
            <a:r>
              <a:rPr lang="en-US" altLang="ko-KR" sz="1800" dirty="0">
                <a:latin typeface="Microsoft GothicNeo Light (본문)"/>
                <a:ea typeface="나눔스퀘어 Bold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spc="-9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벌크업</a:t>
            </a:r>
            <a:r>
              <a:rPr lang="ko-KR" altLang="en-US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 </a:t>
            </a:r>
            <a:r>
              <a:rPr lang="en-US" altLang="ko-KR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/ </a:t>
            </a:r>
            <a:r>
              <a:rPr lang="ko-KR" altLang="en-US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현상유지 </a:t>
            </a:r>
            <a:r>
              <a:rPr lang="en-US" altLang="ko-KR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/ </a:t>
            </a:r>
            <a:r>
              <a:rPr lang="ko-KR" altLang="en-US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다이어트 식단에 맞춰 </a:t>
            </a:r>
            <a:r>
              <a:rPr lang="ko-KR" altLang="en-US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탄수화물 </a:t>
            </a:r>
            <a:r>
              <a:rPr lang="en-US" altLang="ko-KR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/ </a:t>
            </a:r>
            <a:r>
              <a:rPr lang="ko-KR" altLang="en-US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단백질 </a:t>
            </a:r>
            <a:r>
              <a:rPr lang="en-US" altLang="ko-KR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/ </a:t>
            </a:r>
            <a:r>
              <a:rPr lang="ko-KR" altLang="en-US" sz="1800" b="1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지방의 양을 다르게 조정</a:t>
            </a:r>
            <a:r>
              <a:rPr lang="ko-KR" altLang="en-US" sz="18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하여</a:t>
            </a:r>
            <a:endParaRPr lang="en-US" altLang="ko-KR" sz="1800" spc="-90" dirty="0">
              <a:solidFill>
                <a:schemeClr val="tx1">
                  <a:lumMod val="95000"/>
                  <a:lumOff val="5000"/>
                </a:schemeClr>
              </a:solidFill>
              <a:latin typeface="Microsoft GothicNeo Light (본문)"/>
              <a:ea typeface="나눔스퀘어 Bold"/>
            </a:endParaRPr>
          </a:p>
          <a:p>
            <a:pPr marL="270000">
              <a:lnSpc>
                <a:spcPct val="120000"/>
              </a:lnSpc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알맞은 조리법과 음식을 추천함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 Light (본문)"/>
                <a:ea typeface="나눔스퀘어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222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D9BE8B6E-9F20-891F-798C-A2BE34BB1849}"/>
              </a:ext>
            </a:extLst>
          </p:cNvPr>
          <p:cNvGrpSpPr/>
          <p:nvPr userDrawn="1"/>
        </p:nvGrpSpPr>
        <p:grpSpPr>
          <a:xfrm>
            <a:off x="761905" y="9093333"/>
            <a:ext cx="16761905" cy="678095"/>
            <a:chOff x="761905" y="9093333"/>
            <a:chExt cx="16761905" cy="678095"/>
          </a:xfrm>
        </p:grpSpPr>
        <p:grpSp>
          <p:nvGrpSpPr>
            <p:cNvPr id="13" name="그룹 1005">
              <a:extLst>
                <a:ext uri="{FF2B5EF4-FFF2-40B4-BE49-F238E27FC236}">
                  <a16:creationId xmlns:a16="http://schemas.microsoft.com/office/drawing/2014/main" id="{FE3EA861-2C30-5E8E-2314-BEBF72204C85}"/>
                </a:ext>
              </a:extLst>
            </p:cNvPr>
            <p:cNvGrpSpPr/>
            <p:nvPr/>
          </p:nvGrpSpPr>
          <p:grpSpPr>
            <a:xfrm>
              <a:off x="761905" y="9752381"/>
              <a:ext cx="16761905" cy="19048"/>
              <a:chOff x="761905" y="9752381"/>
              <a:chExt cx="16761905" cy="19048"/>
            </a:xfrm>
          </p:grpSpPr>
          <p:pic>
            <p:nvPicPr>
              <p:cNvPr id="16" name="Object 17">
                <a:extLst>
                  <a:ext uri="{FF2B5EF4-FFF2-40B4-BE49-F238E27FC236}">
                    <a16:creationId xmlns:a16="http://schemas.microsoft.com/office/drawing/2014/main" id="{919C550D-6F06-D5C3-2B18-8CA87E6E6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61905" y="9752381"/>
                <a:ext cx="16761905" cy="19048"/>
              </a:xfrm>
              <a:prstGeom prst="rect">
                <a:avLst/>
              </a:prstGeom>
            </p:spPr>
          </p:pic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1F98350A-F7BF-AABB-9B0D-B79583E606DD}"/>
                </a:ext>
              </a:extLst>
            </p:cNvPr>
            <p:cNvGrpSpPr/>
            <p:nvPr/>
          </p:nvGrpSpPr>
          <p:grpSpPr>
            <a:xfrm>
              <a:off x="761905" y="9093333"/>
              <a:ext cx="16761905" cy="19048"/>
              <a:chOff x="761905" y="9093333"/>
              <a:chExt cx="16761905" cy="19048"/>
            </a:xfrm>
          </p:grpSpPr>
          <p:pic>
            <p:nvPicPr>
              <p:cNvPr id="15" name="Object 20">
                <a:extLst>
                  <a:ext uri="{FF2B5EF4-FFF2-40B4-BE49-F238E27FC236}">
                    <a16:creationId xmlns:a16="http://schemas.microsoft.com/office/drawing/2014/main" id="{BA356CB2-B195-7DD7-6448-0DA3AA5E2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61905" y="9093333"/>
                <a:ext cx="16761905" cy="19048"/>
              </a:xfrm>
              <a:prstGeom prst="rect">
                <a:avLst/>
              </a:prstGeom>
            </p:spPr>
          </p:pic>
        </p:grpSp>
      </p:grpSp>
      <p:sp>
        <p:nvSpPr>
          <p:cNvPr id="18" name="Object 19">
            <a:extLst>
              <a:ext uri="{FF2B5EF4-FFF2-40B4-BE49-F238E27FC236}">
                <a16:creationId xmlns:a16="http://schemas.microsoft.com/office/drawing/2014/main" id="{C33B0FD0-9A59-A1FE-7590-817070B7EAD7}"/>
              </a:ext>
            </a:extLst>
          </p:cNvPr>
          <p:cNvSpPr txBox="1"/>
          <p:nvPr userDrawn="1"/>
        </p:nvSpPr>
        <p:spPr>
          <a:xfrm>
            <a:off x="1375242" y="1567984"/>
            <a:ext cx="6322975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8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INDEX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017B4582-8325-85B1-5463-61D38F424293}"/>
              </a:ext>
            </a:extLst>
          </p:cNvPr>
          <p:cNvSpPr txBox="1"/>
          <p:nvPr userDrawn="1"/>
        </p:nvSpPr>
        <p:spPr>
          <a:xfrm>
            <a:off x="1428571" y="3193019"/>
            <a:ext cx="9121166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2100" kern="0" spc="-10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</a:lstStyle>
          <a:p>
            <a:pPr lvl="0"/>
            <a:r>
              <a:rPr lang="en-US" dirty="0"/>
              <a:t>기타사항을 입력하세요. </a:t>
            </a: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8C25CCDF-8C6C-9AAF-0C3B-C16337FBDC46}"/>
              </a:ext>
            </a:extLst>
          </p:cNvPr>
          <p:cNvSpPr txBox="1"/>
          <p:nvPr userDrawn="1"/>
        </p:nvSpPr>
        <p:spPr>
          <a:xfrm>
            <a:off x="9333333" y="3841132"/>
            <a:ext cx="6320282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9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ABOUT ME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7BAABF0B-A0F8-E12A-0766-D388F20B0E51}"/>
              </a:ext>
            </a:extLst>
          </p:cNvPr>
          <p:cNvSpPr txBox="1"/>
          <p:nvPr userDrawn="1"/>
        </p:nvSpPr>
        <p:spPr>
          <a:xfrm>
            <a:off x="9276190" y="5185259"/>
            <a:ext cx="9974711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9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GRAPHIC DESIGN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FF24999E-914D-BB2C-5233-06AD993C0171}"/>
              </a:ext>
            </a:extLst>
          </p:cNvPr>
          <p:cNvSpPr txBox="1"/>
          <p:nvPr userDrawn="1"/>
        </p:nvSpPr>
        <p:spPr>
          <a:xfrm>
            <a:off x="9333333" y="6529386"/>
            <a:ext cx="9974711" cy="115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900" kern="0" spc="-3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PROJECTS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52DCA9A2-9F53-3D88-4933-D9DA590FC612}"/>
              </a:ext>
            </a:extLst>
          </p:cNvPr>
          <p:cNvSpPr txBox="1"/>
          <p:nvPr userDrawn="1"/>
        </p:nvSpPr>
        <p:spPr>
          <a:xfrm>
            <a:off x="15972095" y="5396829"/>
            <a:ext cx="45814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72E6465C-388B-7B91-5679-B20AB9F6501E}"/>
              </a:ext>
            </a:extLst>
          </p:cNvPr>
          <p:cNvSpPr txBox="1"/>
          <p:nvPr userDrawn="1"/>
        </p:nvSpPr>
        <p:spPr>
          <a:xfrm>
            <a:off x="13659651" y="4064424"/>
            <a:ext cx="45814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ABCEF7FE-ACCC-5C70-ED50-E3F7CD1D31E3}"/>
              </a:ext>
            </a:extLst>
          </p:cNvPr>
          <p:cNvSpPr txBox="1"/>
          <p:nvPr userDrawn="1"/>
        </p:nvSpPr>
        <p:spPr>
          <a:xfrm>
            <a:off x="13249810" y="6764771"/>
            <a:ext cx="45814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03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4767A38F-EDAE-3E7D-E63D-D56746F7F705}"/>
              </a:ext>
            </a:extLst>
          </p:cNvPr>
          <p:cNvGrpSpPr/>
          <p:nvPr userDrawn="1"/>
        </p:nvGrpSpPr>
        <p:grpSpPr>
          <a:xfrm>
            <a:off x="9142857" y="3771429"/>
            <a:ext cx="8380952" cy="19048"/>
            <a:chOff x="9142857" y="3771429"/>
            <a:chExt cx="8380952" cy="19048"/>
          </a:xfrm>
        </p:grpSpPr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31F989C9-562F-453B-B1A3-3C46CB26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771429"/>
              <a:ext cx="8380952" cy="19048"/>
            </a:xfrm>
            <a:prstGeom prst="rect">
              <a:avLst/>
            </a:prstGeom>
          </p:spPr>
        </p:pic>
      </p:grpSp>
      <p:grpSp>
        <p:nvGrpSpPr>
          <p:cNvPr id="28" name="그룹 1007">
            <a:extLst>
              <a:ext uri="{FF2B5EF4-FFF2-40B4-BE49-F238E27FC236}">
                <a16:creationId xmlns:a16="http://schemas.microsoft.com/office/drawing/2014/main" id="{DF5F35F8-834E-AF94-0177-6ED6954EAFFB}"/>
              </a:ext>
            </a:extLst>
          </p:cNvPr>
          <p:cNvGrpSpPr/>
          <p:nvPr userDrawn="1"/>
        </p:nvGrpSpPr>
        <p:grpSpPr>
          <a:xfrm>
            <a:off x="9142857" y="5115556"/>
            <a:ext cx="8380952" cy="19048"/>
            <a:chOff x="9142857" y="5115556"/>
            <a:chExt cx="8380952" cy="19048"/>
          </a:xfrm>
        </p:grpSpPr>
        <p:pic>
          <p:nvPicPr>
            <p:cNvPr id="29" name="Object 30">
              <a:extLst>
                <a:ext uri="{FF2B5EF4-FFF2-40B4-BE49-F238E27FC236}">
                  <a16:creationId xmlns:a16="http://schemas.microsoft.com/office/drawing/2014/main" id="{2BC0D1A9-D8B4-DA77-1E1F-E178730E4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5115556"/>
              <a:ext cx="8380952" cy="19048"/>
            </a:xfrm>
            <a:prstGeom prst="rect">
              <a:avLst/>
            </a:prstGeom>
          </p:spPr>
        </p:pic>
      </p:grpSp>
      <p:grpSp>
        <p:nvGrpSpPr>
          <p:cNvPr id="30" name="그룹 1008">
            <a:extLst>
              <a:ext uri="{FF2B5EF4-FFF2-40B4-BE49-F238E27FC236}">
                <a16:creationId xmlns:a16="http://schemas.microsoft.com/office/drawing/2014/main" id="{67EFF768-EDBF-606B-A2CE-7F56CE3512E9}"/>
              </a:ext>
            </a:extLst>
          </p:cNvPr>
          <p:cNvGrpSpPr/>
          <p:nvPr userDrawn="1"/>
        </p:nvGrpSpPr>
        <p:grpSpPr>
          <a:xfrm>
            <a:off x="9142857" y="6459683"/>
            <a:ext cx="8380952" cy="19048"/>
            <a:chOff x="9142857" y="6459683"/>
            <a:chExt cx="8380952" cy="19048"/>
          </a:xfrm>
        </p:grpSpPr>
        <p:pic>
          <p:nvPicPr>
            <p:cNvPr id="31" name="Object 33">
              <a:extLst>
                <a:ext uri="{FF2B5EF4-FFF2-40B4-BE49-F238E27FC236}">
                  <a16:creationId xmlns:a16="http://schemas.microsoft.com/office/drawing/2014/main" id="{8FBAAAD3-7069-F943-7610-BE96FA388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6459683"/>
              <a:ext cx="8380952" cy="19048"/>
            </a:xfrm>
            <a:prstGeom prst="rect">
              <a:avLst/>
            </a:prstGeom>
          </p:spPr>
        </p:pic>
      </p:grpSp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D522EA49-B696-89EF-9E53-14B948999F77}"/>
              </a:ext>
            </a:extLst>
          </p:cNvPr>
          <p:cNvGrpSpPr/>
          <p:nvPr userDrawn="1"/>
        </p:nvGrpSpPr>
        <p:grpSpPr>
          <a:xfrm>
            <a:off x="9142857" y="7803810"/>
            <a:ext cx="8380952" cy="19048"/>
            <a:chOff x="9142857" y="7803810"/>
            <a:chExt cx="8380952" cy="19048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8DF6AEAA-81F0-B8F0-9DA0-0C778753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803810"/>
              <a:ext cx="8380952" cy="1904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CE0DA8DF-FB00-39A1-D384-B9CF6E227764}"/>
              </a:ext>
            </a:extLst>
          </p:cNvPr>
          <p:cNvGrpSpPr/>
          <p:nvPr userDrawn="1"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35549B8F-C151-A9E1-352B-0216BA49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C7E0553F-4A63-3A73-B68C-E76B7F061538}"/>
              </a:ext>
            </a:extLst>
          </p:cNvPr>
          <p:cNvGrpSpPr/>
          <p:nvPr userDrawn="1"/>
        </p:nvGrpSpPr>
        <p:grpSpPr>
          <a:xfrm>
            <a:off x="761905" y="1047619"/>
            <a:ext cx="16761905" cy="19048"/>
            <a:chOff x="761905" y="1047619"/>
            <a:chExt cx="16761905" cy="19048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4C2B68F5-6F32-1F63-9AFA-854F7FD1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905" y="1047619"/>
              <a:ext cx="16761905" cy="1904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706113DA-44CC-9D1A-3000-981DB3D7EA17}"/>
              </a:ext>
            </a:extLst>
          </p:cNvPr>
          <p:cNvSpPr txBox="1"/>
          <p:nvPr userDrawn="1"/>
        </p:nvSpPr>
        <p:spPr>
          <a:xfrm>
            <a:off x="952381" y="9220741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+mn-ea"/>
                <a:ea typeface="+mn-ea"/>
                <a:cs typeface="THELuxGoM" pitchFamily="34" charset="0"/>
              </a:rPr>
              <a:t>Ⓒ MAD PT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ADDB3ED4-D20F-308B-9AF4-D220176EC712}"/>
              </a:ext>
            </a:extLst>
          </p:cNvPr>
          <p:cNvGrpSpPr/>
          <p:nvPr userDrawn="1"/>
        </p:nvGrpSpPr>
        <p:grpSpPr>
          <a:xfrm>
            <a:off x="761905" y="9093333"/>
            <a:ext cx="16761905" cy="678095"/>
            <a:chOff x="761905" y="9093333"/>
            <a:chExt cx="16761905" cy="678095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D7B305F9-0977-C612-8A30-819269B28E89}"/>
                </a:ext>
              </a:extLst>
            </p:cNvPr>
            <p:cNvGrpSpPr/>
            <p:nvPr/>
          </p:nvGrpSpPr>
          <p:grpSpPr>
            <a:xfrm>
              <a:off x="761905" y="9752381"/>
              <a:ext cx="16761905" cy="19048"/>
              <a:chOff x="761905" y="9752381"/>
              <a:chExt cx="16761905" cy="19048"/>
            </a:xfrm>
          </p:grpSpPr>
          <p:pic>
            <p:nvPicPr>
              <p:cNvPr id="33" name="Object 17">
                <a:extLst>
                  <a:ext uri="{FF2B5EF4-FFF2-40B4-BE49-F238E27FC236}">
                    <a16:creationId xmlns:a16="http://schemas.microsoft.com/office/drawing/2014/main" id="{2395332E-7DBF-CC97-5FC1-AD24A42CC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61905" y="9752381"/>
                <a:ext cx="16761905" cy="19048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D731A148-93AE-327F-5474-2BE9ECC94BAE}"/>
                </a:ext>
              </a:extLst>
            </p:cNvPr>
            <p:cNvGrpSpPr/>
            <p:nvPr/>
          </p:nvGrpSpPr>
          <p:grpSpPr>
            <a:xfrm>
              <a:off x="761905" y="9093333"/>
              <a:ext cx="16761905" cy="19048"/>
              <a:chOff x="761905" y="9093333"/>
              <a:chExt cx="16761905" cy="19048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B8F11FB8-3446-6C71-D334-BA5CF45AF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61905" y="9093333"/>
                <a:ext cx="16761905" cy="19048"/>
              </a:xfrm>
              <a:prstGeom prst="rect">
                <a:avLst/>
              </a:prstGeom>
            </p:spPr>
          </p:pic>
        </p:grpSp>
      </p:grpSp>
      <p:sp>
        <p:nvSpPr>
          <p:cNvPr id="34" name="Object 16">
            <a:extLst>
              <a:ext uri="{FF2B5EF4-FFF2-40B4-BE49-F238E27FC236}">
                <a16:creationId xmlns:a16="http://schemas.microsoft.com/office/drawing/2014/main" id="{36642E79-A74E-3352-F7A9-F359759FA34D}"/>
              </a:ext>
            </a:extLst>
          </p:cNvPr>
          <p:cNvSpPr txBox="1"/>
          <p:nvPr userDrawn="1"/>
        </p:nvSpPr>
        <p:spPr>
          <a:xfrm>
            <a:off x="6807262" y="628514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2022 SW </a:t>
            </a:r>
            <a:r>
              <a:rPr lang="ko-KR" alt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상상기업</a:t>
            </a:r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49" r:id="rId9"/>
    <p:sldLayoutId id="2147483651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CE0DA8DF-FB00-39A1-D384-B9CF6E227764}"/>
              </a:ext>
            </a:extLst>
          </p:cNvPr>
          <p:cNvGrpSpPr/>
          <p:nvPr userDrawn="1"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35549B8F-C151-A9E1-352B-0216BA49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C7E0553F-4A63-3A73-B68C-E76B7F061538}"/>
              </a:ext>
            </a:extLst>
          </p:cNvPr>
          <p:cNvGrpSpPr/>
          <p:nvPr userDrawn="1"/>
        </p:nvGrpSpPr>
        <p:grpSpPr>
          <a:xfrm>
            <a:off x="761905" y="1047619"/>
            <a:ext cx="16761905" cy="19048"/>
            <a:chOff x="761905" y="1047619"/>
            <a:chExt cx="16761905" cy="19048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4C2B68F5-6F32-1F63-9AFA-854F7FD1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905" y="1047619"/>
              <a:ext cx="16761905" cy="1904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706113DA-44CC-9D1A-3000-981DB3D7EA17}"/>
              </a:ext>
            </a:extLst>
          </p:cNvPr>
          <p:cNvSpPr txBox="1"/>
          <p:nvPr userDrawn="1"/>
        </p:nvSpPr>
        <p:spPr>
          <a:xfrm>
            <a:off x="952381" y="9220741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+mn-ea"/>
                <a:ea typeface="+mn-ea"/>
                <a:cs typeface="THELuxGoM" pitchFamily="34" charset="0"/>
              </a:rPr>
              <a:t>Ⓒ MAD PT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ADDB3ED4-D20F-308B-9AF4-D220176EC712}"/>
              </a:ext>
            </a:extLst>
          </p:cNvPr>
          <p:cNvGrpSpPr/>
          <p:nvPr userDrawn="1"/>
        </p:nvGrpSpPr>
        <p:grpSpPr>
          <a:xfrm>
            <a:off x="761905" y="9093333"/>
            <a:ext cx="16761905" cy="678095"/>
            <a:chOff x="761905" y="9093333"/>
            <a:chExt cx="16761905" cy="678095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D7B305F9-0977-C612-8A30-819269B28E89}"/>
                </a:ext>
              </a:extLst>
            </p:cNvPr>
            <p:cNvGrpSpPr/>
            <p:nvPr/>
          </p:nvGrpSpPr>
          <p:grpSpPr>
            <a:xfrm>
              <a:off x="761905" y="9752381"/>
              <a:ext cx="16761905" cy="19048"/>
              <a:chOff x="761905" y="9752381"/>
              <a:chExt cx="16761905" cy="19048"/>
            </a:xfrm>
          </p:grpSpPr>
          <p:pic>
            <p:nvPicPr>
              <p:cNvPr id="33" name="Object 17">
                <a:extLst>
                  <a:ext uri="{FF2B5EF4-FFF2-40B4-BE49-F238E27FC236}">
                    <a16:creationId xmlns:a16="http://schemas.microsoft.com/office/drawing/2014/main" id="{2395332E-7DBF-CC97-5FC1-AD24A42CC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61905" y="9752381"/>
                <a:ext cx="16761905" cy="19048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D731A148-93AE-327F-5474-2BE9ECC94BAE}"/>
                </a:ext>
              </a:extLst>
            </p:cNvPr>
            <p:cNvGrpSpPr/>
            <p:nvPr/>
          </p:nvGrpSpPr>
          <p:grpSpPr>
            <a:xfrm>
              <a:off x="761905" y="9093333"/>
              <a:ext cx="16761905" cy="19048"/>
              <a:chOff x="761905" y="9093333"/>
              <a:chExt cx="16761905" cy="19048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B8F11FB8-3446-6C71-D334-BA5CF45AF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61905" y="9093333"/>
                <a:ext cx="16761905" cy="19048"/>
              </a:xfrm>
              <a:prstGeom prst="rect">
                <a:avLst/>
              </a:prstGeom>
            </p:spPr>
          </p:pic>
        </p:grpSp>
      </p:grpSp>
      <p:sp>
        <p:nvSpPr>
          <p:cNvPr id="34" name="Object 16">
            <a:extLst>
              <a:ext uri="{FF2B5EF4-FFF2-40B4-BE49-F238E27FC236}">
                <a16:creationId xmlns:a16="http://schemas.microsoft.com/office/drawing/2014/main" id="{36642E79-A74E-3352-F7A9-F359759FA34D}"/>
              </a:ext>
            </a:extLst>
          </p:cNvPr>
          <p:cNvSpPr txBox="1"/>
          <p:nvPr userDrawn="1"/>
        </p:nvSpPr>
        <p:spPr>
          <a:xfrm>
            <a:off x="6807262" y="628514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2022 SW </a:t>
            </a:r>
            <a:r>
              <a:rPr lang="ko-KR" alt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상상기업</a:t>
            </a:r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55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76AAB6D6-2DE0-2A2D-7179-C3E7BA00DE16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33107A0-8C82-F3DC-4431-D862074F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E16415D1-3420-4D2A-F243-01BABA0C2872}"/>
              </a:ext>
            </a:extLst>
          </p:cNvPr>
          <p:cNvGrpSpPr/>
          <p:nvPr/>
        </p:nvGrpSpPr>
        <p:grpSpPr>
          <a:xfrm>
            <a:off x="761905" y="1047619"/>
            <a:ext cx="16761905" cy="19048"/>
            <a:chOff x="761905" y="1047619"/>
            <a:chExt cx="16761905" cy="19048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DA8ECA5-D158-023A-6050-879AD9A03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1047619"/>
              <a:ext cx="16761905" cy="19048"/>
            </a:xfrm>
            <a:prstGeom prst="rect">
              <a:avLst/>
            </a:prstGeom>
          </p:spPr>
        </p:pic>
      </p:grpSp>
      <p:sp>
        <p:nvSpPr>
          <p:cNvPr id="6" name="Object 9">
            <a:extLst>
              <a:ext uri="{FF2B5EF4-FFF2-40B4-BE49-F238E27FC236}">
                <a16:creationId xmlns:a16="http://schemas.microsoft.com/office/drawing/2014/main" id="{C8C3C276-298F-904B-8A54-1C4FFACDB9D2}"/>
              </a:ext>
            </a:extLst>
          </p:cNvPr>
          <p:cNvSpPr txBox="1"/>
          <p:nvPr/>
        </p:nvSpPr>
        <p:spPr>
          <a:xfrm>
            <a:off x="-701747" y="2998865"/>
            <a:ext cx="1513924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6000" kern="0" spc="-20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</a:lstStyle>
          <a:p>
            <a:r>
              <a:rPr lang="en-US" sz="7200" dirty="0"/>
              <a:t>2022 SW </a:t>
            </a:r>
            <a:r>
              <a:rPr lang="ko-KR" altLang="en-US" sz="7200" dirty="0"/>
              <a:t>상상기업</a:t>
            </a:r>
            <a:endParaRPr lang="en-US" sz="7200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CCBA4E-0553-ACC7-0D3A-B7D5521764CA}"/>
              </a:ext>
            </a:extLst>
          </p:cNvPr>
          <p:cNvSpPr txBox="1"/>
          <p:nvPr/>
        </p:nvSpPr>
        <p:spPr>
          <a:xfrm>
            <a:off x="3581400" y="3867925"/>
            <a:ext cx="15139246" cy="20928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MAD</a:t>
            </a:r>
            <a:r>
              <a:rPr lang="ko-KR" altLang="en-US" sz="13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3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PT</a:t>
            </a:r>
            <a:endParaRPr 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AA6F41C-3547-2386-999B-BBB237212EDF}"/>
              </a:ext>
            </a:extLst>
          </p:cNvPr>
          <p:cNvSpPr txBox="1"/>
          <p:nvPr/>
        </p:nvSpPr>
        <p:spPr>
          <a:xfrm>
            <a:off x="13050476" y="6630581"/>
            <a:ext cx="377821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+mj-lt"/>
                <a:cs typeface="THELuxGoM" pitchFamily="34" charset="0"/>
              </a:rPr>
              <a:t>2022.11.23</a:t>
            </a:r>
          </a:p>
          <a:p>
            <a:r>
              <a:rPr lang="en-US" sz="2400" dirty="0">
                <a:solidFill>
                  <a:srgbClr val="000000"/>
                </a:solidFill>
                <a:latin typeface="THELuxGoM" pitchFamily="34" charset="0"/>
              </a:rPr>
              <a:t>SW</a:t>
            </a:r>
            <a:r>
              <a:rPr lang="ko-KR" altLang="en-US" sz="2400" dirty="0">
                <a:solidFill>
                  <a:srgbClr val="000000"/>
                </a:solidFill>
                <a:latin typeface="THELuxGoM" pitchFamily="34" charset="0"/>
              </a:rPr>
              <a:t> 상상기업</a:t>
            </a:r>
            <a:endParaRPr lang="en-US" dirty="0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CC524CC0-FCDA-DEB7-3E5E-F0947E0EE89C}"/>
              </a:ext>
            </a:extLst>
          </p:cNvPr>
          <p:cNvSpPr txBox="1"/>
          <p:nvPr/>
        </p:nvSpPr>
        <p:spPr>
          <a:xfrm>
            <a:off x="952381" y="9220741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THELuxGoM" pitchFamily="34" charset="0"/>
              </a:rPr>
              <a:t>Ⓒ MAD PT</a:t>
            </a:r>
            <a:endParaRPr lang="en-US" dirty="0"/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3205875E-15C8-A7AD-CC33-036019505C86}"/>
              </a:ext>
            </a:extLst>
          </p:cNvPr>
          <p:cNvGrpSpPr/>
          <p:nvPr/>
        </p:nvGrpSpPr>
        <p:grpSpPr>
          <a:xfrm>
            <a:off x="761905" y="9093333"/>
            <a:ext cx="16761905" cy="678095"/>
            <a:chOff x="761905" y="9093333"/>
            <a:chExt cx="16761905" cy="678095"/>
          </a:xfrm>
        </p:grpSpPr>
        <p:grpSp>
          <p:nvGrpSpPr>
            <p:cNvPr id="11" name="그룹 1005">
              <a:extLst>
                <a:ext uri="{FF2B5EF4-FFF2-40B4-BE49-F238E27FC236}">
                  <a16:creationId xmlns:a16="http://schemas.microsoft.com/office/drawing/2014/main" id="{8144BF73-3E1A-FA42-CC1F-A38EF430FD0F}"/>
                </a:ext>
              </a:extLst>
            </p:cNvPr>
            <p:cNvGrpSpPr/>
            <p:nvPr/>
          </p:nvGrpSpPr>
          <p:grpSpPr>
            <a:xfrm>
              <a:off x="761905" y="9752381"/>
              <a:ext cx="16761905" cy="19048"/>
              <a:chOff x="761905" y="9752381"/>
              <a:chExt cx="16761905" cy="19048"/>
            </a:xfrm>
          </p:grpSpPr>
          <p:pic>
            <p:nvPicPr>
              <p:cNvPr id="14" name="Object 17">
                <a:extLst>
                  <a:ext uri="{FF2B5EF4-FFF2-40B4-BE49-F238E27FC236}">
                    <a16:creationId xmlns:a16="http://schemas.microsoft.com/office/drawing/2014/main" id="{A224BF5C-4846-4570-E690-F719BA5D7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1905" y="9752381"/>
                <a:ext cx="16761905" cy="19048"/>
              </a:xfrm>
              <a:prstGeom prst="rect">
                <a:avLst/>
              </a:prstGeom>
            </p:spPr>
          </p:pic>
        </p:grpSp>
        <p:grpSp>
          <p:nvGrpSpPr>
            <p:cNvPr id="12" name="그룹 1006">
              <a:extLst>
                <a:ext uri="{FF2B5EF4-FFF2-40B4-BE49-F238E27FC236}">
                  <a16:creationId xmlns:a16="http://schemas.microsoft.com/office/drawing/2014/main" id="{A57DE561-C65C-13B5-A5A0-A2C6E29011E2}"/>
                </a:ext>
              </a:extLst>
            </p:cNvPr>
            <p:cNvGrpSpPr/>
            <p:nvPr/>
          </p:nvGrpSpPr>
          <p:grpSpPr>
            <a:xfrm>
              <a:off x="761905" y="9093333"/>
              <a:ext cx="16761905" cy="19048"/>
              <a:chOff x="761905" y="9093333"/>
              <a:chExt cx="16761905" cy="19048"/>
            </a:xfrm>
          </p:grpSpPr>
          <p:pic>
            <p:nvPicPr>
              <p:cNvPr id="13" name="Object 20">
                <a:extLst>
                  <a:ext uri="{FF2B5EF4-FFF2-40B4-BE49-F238E27FC236}">
                    <a16:creationId xmlns:a16="http://schemas.microsoft.com/office/drawing/2014/main" id="{68BE14CF-DFAC-1BC1-7056-BFE583169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1905" y="9093333"/>
                <a:ext cx="16761905" cy="19048"/>
              </a:xfrm>
              <a:prstGeom prst="rect">
                <a:avLst/>
              </a:prstGeom>
            </p:spPr>
          </p:pic>
        </p:grpSp>
      </p:grpSp>
      <p:sp>
        <p:nvSpPr>
          <p:cNvPr id="18" name="Object 10">
            <a:extLst>
              <a:ext uri="{FF2B5EF4-FFF2-40B4-BE49-F238E27FC236}">
                <a16:creationId xmlns:a16="http://schemas.microsoft.com/office/drawing/2014/main" id="{45173FB9-DDBA-9944-9DCD-0811B8F3CB70}"/>
              </a:ext>
            </a:extLst>
          </p:cNvPr>
          <p:cNvSpPr txBox="1"/>
          <p:nvPr/>
        </p:nvSpPr>
        <p:spPr>
          <a:xfrm>
            <a:off x="1423450" y="5634657"/>
            <a:ext cx="1513924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2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AI </a:t>
            </a:r>
            <a:r>
              <a:rPr lang="ko-KR" altLang="en-US" sz="6000" kern="0" spc="-2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통합 헬스 트레이닝 어플</a:t>
            </a:r>
            <a:endParaRPr lang="en-US" sz="9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04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70031-F860-80C0-F8B2-03D923C3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47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8">
            <a:extLst>
              <a:ext uri="{FF2B5EF4-FFF2-40B4-BE49-F238E27FC236}">
                <a16:creationId xmlns:a16="http://schemas.microsoft.com/office/drawing/2014/main" id="{6A3F9E1D-11A5-5364-4C42-17FBD2E05382}"/>
              </a:ext>
            </a:extLst>
          </p:cNvPr>
          <p:cNvSpPr txBox="1"/>
          <p:nvPr/>
        </p:nvSpPr>
        <p:spPr>
          <a:xfrm>
            <a:off x="6936842" y="4096821"/>
            <a:ext cx="4414316" cy="20928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0" kern="0" spc="-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B7148B9B-A537-D577-6F40-8C13BA8A4596}"/>
              </a:ext>
            </a:extLst>
          </p:cNvPr>
          <p:cNvSpPr txBox="1"/>
          <p:nvPr/>
        </p:nvSpPr>
        <p:spPr>
          <a:xfrm>
            <a:off x="4536542" y="6189702"/>
            <a:ext cx="921491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kern="0" spc="-2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궁금하신 점에 대해 질문 받겠습니다</a:t>
            </a:r>
            <a:endParaRPr lang="en-US" sz="30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879B6E9-C665-BBD5-8D74-94D7729CD198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5A3824E0-875C-BE9F-62E2-4CF325B37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9093333"/>
            <a:ext cx="16761905" cy="678095"/>
            <a:chOff x="761905" y="9093333"/>
            <a:chExt cx="16761905" cy="67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61905" y="9752381"/>
              <a:ext cx="16761905" cy="19048"/>
              <a:chOff x="761905" y="9752381"/>
              <a:chExt cx="16761905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1905" y="9752381"/>
                <a:ext cx="16761905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61905" y="9093333"/>
              <a:ext cx="16761905" cy="19048"/>
              <a:chOff x="761905" y="9093333"/>
              <a:chExt cx="16761905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1905" y="9093333"/>
                <a:ext cx="16761905" cy="1904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61905" y="1200000"/>
            <a:ext cx="16761905" cy="19048"/>
            <a:chOff x="761905" y="1200000"/>
            <a:chExt cx="16761905" cy="19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1200000"/>
              <a:ext cx="16761905" cy="1904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807262" y="628514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2022 SW </a:t>
            </a:r>
            <a:r>
              <a:rPr lang="ko-KR" altLang="en-US" sz="2400" dirty="0">
                <a:solidFill>
                  <a:srgbClr val="000000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상상기업</a:t>
            </a:r>
            <a:endParaRPr lang="en-US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008058" y="3113139"/>
            <a:ext cx="20556542" cy="3950676"/>
            <a:chOff x="937142" y="3059648"/>
            <a:chExt cx="20556542" cy="3950676"/>
          </a:xfrm>
        </p:grpSpPr>
        <p:sp>
          <p:nvSpPr>
            <p:cNvPr id="18" name="Object 18"/>
            <p:cNvSpPr txBox="1"/>
            <p:nvPr/>
          </p:nvSpPr>
          <p:spPr>
            <a:xfrm>
              <a:off x="937142" y="3059648"/>
              <a:ext cx="20556542" cy="20928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0" kern="0" spc="-200" dirty="0">
                  <a:solidFill>
                    <a:srgbClr val="00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THANK YOU FOR</a:t>
              </a:r>
              <a:endParaRPr 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796916" y="4917443"/>
              <a:ext cx="10842857" cy="209288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3000" kern="0" spc="-200" dirty="0">
                  <a:solidFill>
                    <a:srgbClr val="00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LISTENING</a:t>
              </a:r>
              <a:endParaRPr 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" name="Object 14">
            <a:extLst>
              <a:ext uri="{FF2B5EF4-FFF2-40B4-BE49-F238E27FC236}">
                <a16:creationId xmlns:a16="http://schemas.microsoft.com/office/drawing/2014/main" id="{3A9CCBE0-A08A-06FF-CBE2-409E76BA8C4F}"/>
              </a:ext>
            </a:extLst>
          </p:cNvPr>
          <p:cNvSpPr txBox="1"/>
          <p:nvPr/>
        </p:nvSpPr>
        <p:spPr>
          <a:xfrm>
            <a:off x="952381" y="9220741"/>
            <a:ext cx="467119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THELuxGoM" pitchFamily="34" charset="0"/>
              </a:rPr>
              <a:t>Ⓒ MAD PT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99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E9264-6641-AE33-D76F-58D618FD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24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BE89E-6BB7-1E6A-A6F9-5B70CB74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8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9FEAB-6465-8058-DFE8-E5F717A7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26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0B786-002E-5E9B-07DA-7F37582D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44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C1CD6-7B62-CDE7-8DC5-EA986749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03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icro 고딕 네오">
      <a:majorFont>
        <a:latin typeface="Microsoft GothicNeo"/>
        <a:ea typeface="MIC"/>
        <a:cs typeface=""/>
      </a:majorFont>
      <a:minorFont>
        <a:latin typeface="Microsoft GothicNeo Light"/>
        <a:ea typeface="Microsoft GothicNeo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icro 고딕 네오">
      <a:majorFont>
        <a:latin typeface="Microsoft GothicNeo"/>
        <a:ea typeface="MIC"/>
        <a:cs typeface=""/>
      </a:majorFont>
      <a:minorFont>
        <a:latin typeface="Microsoft GothicNeo Light"/>
        <a:ea typeface="Microsoft GothicNeo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34</Words>
  <Application>Microsoft Office PowerPoint</Application>
  <PresentationFormat>사용자 지정</PresentationFormat>
  <Paragraphs>12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Microsoft GothicNeo Light</vt:lpstr>
      <vt:lpstr>맑은 고딕</vt:lpstr>
      <vt:lpstr>THELuxGoM</vt:lpstr>
      <vt:lpstr>Microsoft GothicNeo</vt:lpstr>
      <vt:lpstr>Microsoft GothicNeo Light (본문)</vt:lpstr>
      <vt:lpstr>Wingdings</vt:lpstr>
      <vt:lpstr>Arial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성환</cp:lastModifiedBy>
  <cp:revision>15</cp:revision>
  <dcterms:created xsi:type="dcterms:W3CDTF">2022-11-17T12:56:16Z</dcterms:created>
  <dcterms:modified xsi:type="dcterms:W3CDTF">2022-11-22T04:35:13Z</dcterms:modified>
</cp:coreProperties>
</file>